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0"/>
  </p:notesMasterIdLst>
  <p:handoutMasterIdLst>
    <p:handoutMasterId r:id="rId31"/>
  </p:handoutMasterIdLst>
  <p:sldIdLst>
    <p:sldId id="256" r:id="rId5"/>
    <p:sldId id="460" r:id="rId6"/>
    <p:sldId id="476" r:id="rId7"/>
    <p:sldId id="465" r:id="rId8"/>
    <p:sldId id="477" r:id="rId9"/>
    <p:sldId id="478" r:id="rId10"/>
    <p:sldId id="467" r:id="rId11"/>
    <p:sldId id="479" r:id="rId12"/>
    <p:sldId id="487" r:id="rId13"/>
    <p:sldId id="488" r:id="rId14"/>
    <p:sldId id="489" r:id="rId15"/>
    <p:sldId id="491" r:id="rId16"/>
    <p:sldId id="492" r:id="rId17"/>
    <p:sldId id="493" r:id="rId18"/>
    <p:sldId id="494" r:id="rId19"/>
    <p:sldId id="495" r:id="rId20"/>
    <p:sldId id="496" r:id="rId21"/>
    <p:sldId id="498" r:id="rId22"/>
    <p:sldId id="497" r:id="rId23"/>
    <p:sldId id="499" r:id="rId24"/>
    <p:sldId id="500" r:id="rId25"/>
    <p:sldId id="501" r:id="rId26"/>
    <p:sldId id="502" r:id="rId27"/>
    <p:sldId id="503" r:id="rId28"/>
    <p:sldId id="490" r:id="rId29"/>
  </p:sldIdLst>
  <p:sldSz cx="9144000" cy="6858000" type="screen4x3"/>
  <p:notesSz cx="9928225" cy="6797675"/>
  <p:custDataLst>
    <p:tags r:id="rId3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7D0D0D"/>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62" autoAdjust="0"/>
    <p:restoredTop sz="94935" autoAdjust="0"/>
  </p:normalViewPr>
  <p:slideViewPr>
    <p:cSldViewPr>
      <p:cViewPr varScale="1">
        <p:scale>
          <a:sx n="79" d="100"/>
          <a:sy n="79" d="100"/>
        </p:scale>
        <p:origin x="147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82804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230144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166001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701919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960366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4036436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033369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635161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849571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04810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331254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09972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9516982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125110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138752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2858381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05480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1 - Creating</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 action="ppaction://noaction"/>
          </p:cNvPr>
          <p:cNvSpPr/>
          <p:nvPr/>
        </p:nvSpPr>
        <p:spPr>
          <a:xfrm>
            <a:off x="1250395" y="692696"/>
            <a:ext cx="1883705"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 – Graphs and Charts</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3174649" y="692696"/>
            <a:ext cx="1184582"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3 - Modelling</a:t>
            </a:r>
            <a:endParaRPr lang="en-GB" sz="1300" b="1"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userDrawn="1"/>
        </p:nvSpPr>
        <p:spPr>
          <a:xfrm>
            <a:off x="4399780" y="692696"/>
            <a:ext cx="1300547"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4 - Simulations</a:t>
            </a:r>
            <a:endParaRPr lang="en-GB" sz="1300" b="1" dirty="0">
              <a:latin typeface="Arial" panose="020B0604020202020204" pitchFamily="34" charset="0"/>
              <a:cs typeface="Arial" panose="020B0604020202020204" pitchFamily="34" charset="0"/>
            </a:endParaRPr>
          </a:p>
        </p:txBody>
      </p:sp>
      <p:sp>
        <p:nvSpPr>
          <p:cNvPr id="12" name="Round Same Side Corner Rectangle 11">
            <a:hlinkClick r:id="" action="ppaction://noaction"/>
          </p:cNvPr>
          <p:cNvSpPr/>
          <p:nvPr userDrawn="1"/>
        </p:nvSpPr>
        <p:spPr>
          <a:xfrm>
            <a:off x="5740875" y="692696"/>
            <a:ext cx="991365"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300" b="1" dirty="0" smtClean="0">
                <a:latin typeface="Arial" panose="020B0604020202020204" pitchFamily="34" charset="0"/>
                <a:cs typeface="Arial" panose="020B0604020202020204" pitchFamily="34" charset="0"/>
              </a:rPr>
              <a:t>Questions</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solidFill>
                  <a:srgbClr val="FFFF00"/>
                </a:solidFill>
                <a:effectLst>
                  <a:outerShdw blurRad="76200" dist="50800" dir="5400000" algn="tl" rotWithShape="0">
                    <a:srgbClr val="000000">
                      <a:alpha val="65000"/>
                    </a:srgbClr>
                  </a:outerShdw>
                </a:effectLst>
              </a:rPr>
              <a:t>Chapter 08 </a:t>
            </a:r>
            <a:r>
              <a:rPr lang="en-US" sz="5400" spc="50" dirty="0">
                <a:ln w="11430"/>
                <a:solidFill>
                  <a:srgbClr val="FFFF00"/>
                </a:solidFill>
                <a:effectLst>
                  <a:outerShdw blurRad="76200" dist="50800" dir="5400000" algn="tl" rotWithShape="0">
                    <a:srgbClr val="000000">
                      <a:alpha val="65000"/>
                    </a:srgbClr>
                  </a:outerShdw>
                </a:effectLst>
              </a:rPr>
              <a:t>– </a:t>
            </a:r>
            <a:r>
              <a:rPr lang="en-US" sz="5400" spc="50" dirty="0" smtClean="0">
                <a:ln w="11430"/>
                <a:solidFill>
                  <a:srgbClr val="FFFF00"/>
                </a:solidFill>
                <a:effectLst>
                  <a:outerShdw blurRad="76200" dist="50800" dir="5400000" algn="tl" rotWithShape="0">
                    <a:srgbClr val="000000">
                      <a:alpha val="65000"/>
                    </a:srgbClr>
                  </a:outerShdw>
                </a:effectLst>
              </a:rPr>
              <a:t>Spreadsheets</a:t>
            </a:r>
            <a:endParaRPr lang="en-GB" sz="54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2051720" y="332656"/>
            <a:ext cx="6552728"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176" r="1176" b="31859"/>
          <a:stretch/>
        </p:blipFill>
        <p:spPr>
          <a:xfrm>
            <a:off x="2627784" y="2035880"/>
            <a:ext cx="6336704" cy="287918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32655"/>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 – </a:t>
            </a:r>
            <a:r>
              <a:rPr lang="en-US" sz="3600" dirty="0" smtClean="0"/>
              <a:t>Spreadsheets - </a:t>
            </a:r>
            <a:r>
              <a:rPr lang="en-IE" sz="3600" dirty="0" smtClean="0"/>
              <a:t>Syllabus Content</a:t>
            </a:r>
            <a:endParaRPr lang="en-GB" sz="3600" b="1" dirty="0" smtClean="0"/>
          </a:p>
        </p:txBody>
      </p:sp>
      <p:sp>
        <p:nvSpPr>
          <p:cNvPr id="34" name="Rectangle 33"/>
          <p:cNvSpPr/>
          <p:nvPr/>
        </p:nvSpPr>
        <p:spPr>
          <a:xfrm>
            <a:off x="179512" y="1124744"/>
            <a:ext cx="8712968" cy="5355312"/>
          </a:xfrm>
          <a:prstGeom prst="rect">
            <a:avLst/>
          </a:prstGeom>
        </p:spPr>
        <p:txBody>
          <a:bodyPr wrap="square">
            <a:spAutoFit/>
          </a:bodyPr>
          <a:lstStyle/>
          <a:p>
            <a:pPr>
              <a:buClr>
                <a:srgbClr val="0070C0"/>
              </a:buClr>
            </a:pPr>
            <a:r>
              <a:rPr lang="en-US" b="1" dirty="0" smtClean="0"/>
              <a:t>8.2 </a:t>
            </a:r>
            <a:r>
              <a:rPr lang="en-US" b="1" dirty="0"/>
              <a:t>Graphs and charts</a:t>
            </a:r>
          </a:p>
          <a:p>
            <a:pPr marL="354013" indent="-354013">
              <a:buClr>
                <a:srgbClr val="0070C0"/>
              </a:buClr>
              <a:buFont typeface="Wingdings 3" panose="05040102010807070707" pitchFamily="18" charset="2"/>
              <a:buChar char=""/>
            </a:pPr>
            <a:r>
              <a:rPr lang="en-US" dirty="0" smtClean="0"/>
              <a:t>analyse and select the most appropriate type of graph or chart (including: bar chart, pie chart, line graph, comparative bar chart, comparative line graph)</a:t>
            </a:r>
          </a:p>
          <a:p>
            <a:pPr marL="354013" indent="-354013">
              <a:buClr>
                <a:srgbClr val="0070C0"/>
              </a:buClr>
              <a:buFont typeface="Wingdings 3" panose="05040102010807070707" pitchFamily="18" charset="2"/>
              <a:buChar char=""/>
            </a:pPr>
            <a:r>
              <a:rPr lang="en-US" dirty="0" smtClean="0"/>
              <a:t>create a graph or chart (including: appropriate data series, from contiguous data, from non-contiguous data, specified range(s))</a:t>
            </a:r>
          </a:p>
          <a:p>
            <a:pPr marL="536575" indent="-182563">
              <a:buClr>
                <a:srgbClr val="0070C0"/>
              </a:buClr>
              <a:buFont typeface="Wingdings" panose="05000000000000000000" pitchFamily="2" charset="2"/>
              <a:buChar char="§"/>
            </a:pPr>
            <a:r>
              <a:rPr lang="en-US" dirty="0" smtClean="0"/>
              <a:t>label a graph or chart (including: title, legend, segment labels, segment values, percentages, category axis labels, series labels, value axis labels, scales, set axis scale maximum, set axis scale minimum)</a:t>
            </a:r>
          </a:p>
          <a:p>
            <a:pPr>
              <a:buClr>
                <a:srgbClr val="0070C0"/>
              </a:buClr>
            </a:pPr>
            <a:r>
              <a:rPr lang="en-US" b="1" dirty="0" smtClean="0"/>
              <a:t>8.3 </a:t>
            </a:r>
            <a:r>
              <a:rPr lang="en-US" b="1" dirty="0"/>
              <a:t>Modelling</a:t>
            </a:r>
          </a:p>
          <a:p>
            <a:pPr marL="355600" indent="-355600">
              <a:buClr>
                <a:srgbClr val="0070C0"/>
              </a:buClr>
              <a:buFont typeface="Wingdings 3" panose="05040102010807070707" pitchFamily="18" charset="2"/>
              <a:buChar char=""/>
            </a:pPr>
            <a:r>
              <a:rPr lang="en-US" dirty="0" smtClean="0"/>
              <a:t>use </a:t>
            </a:r>
            <a:r>
              <a:rPr lang="en-US" dirty="0"/>
              <a:t>what-if analysis (including: the use of scenarios)</a:t>
            </a:r>
          </a:p>
          <a:p>
            <a:pPr marL="355600" indent="-355600">
              <a:buClr>
                <a:srgbClr val="0070C0"/>
              </a:buClr>
              <a:buFont typeface="Wingdings 3" panose="05040102010807070707" pitchFamily="18" charset="2"/>
              <a:buChar char=""/>
            </a:pPr>
            <a:r>
              <a:rPr lang="en-US" dirty="0" smtClean="0"/>
              <a:t>describe </a:t>
            </a:r>
            <a:r>
              <a:rPr lang="en-US" dirty="0"/>
              <a:t>the characteristics of modelling software</a:t>
            </a:r>
          </a:p>
          <a:p>
            <a:pPr marL="355600" indent="-355600">
              <a:buClr>
                <a:srgbClr val="0070C0"/>
              </a:buClr>
              <a:buFont typeface="Wingdings 3" panose="05040102010807070707" pitchFamily="18" charset="2"/>
              <a:buChar char=""/>
            </a:pPr>
            <a:r>
              <a:rPr lang="en-US" dirty="0" smtClean="0"/>
              <a:t>analyse </a:t>
            </a:r>
            <a:r>
              <a:rPr lang="en-US" dirty="0"/>
              <a:t>the need for computer models</a:t>
            </a:r>
          </a:p>
          <a:p>
            <a:pPr marL="355600" indent="-355600">
              <a:buClr>
                <a:srgbClr val="0070C0"/>
              </a:buClr>
              <a:buFont typeface="Wingdings 3" panose="05040102010807070707" pitchFamily="18" charset="2"/>
              <a:buChar char=""/>
            </a:pPr>
            <a:r>
              <a:rPr lang="en-US" dirty="0" smtClean="0"/>
              <a:t>evaluate </a:t>
            </a:r>
            <a:r>
              <a:rPr lang="en-US" dirty="0"/>
              <a:t>the effectiveness of spreadsheet models (including for: financial forecasting)</a:t>
            </a:r>
          </a:p>
          <a:p>
            <a:pPr>
              <a:buClr>
                <a:srgbClr val="0070C0"/>
              </a:buClr>
            </a:pPr>
            <a:r>
              <a:rPr lang="en-US" b="1" dirty="0"/>
              <a:t>8.4 Simulations</a:t>
            </a:r>
          </a:p>
          <a:p>
            <a:pPr marL="355600" indent="-355600">
              <a:buClr>
                <a:srgbClr val="0070C0"/>
              </a:buClr>
              <a:buFont typeface="Wingdings 3" panose="05040102010807070707" pitchFamily="18" charset="2"/>
              <a:buChar char=""/>
            </a:pPr>
            <a:r>
              <a:rPr lang="en-US" dirty="0" smtClean="0"/>
              <a:t>describe </a:t>
            </a:r>
            <a:r>
              <a:rPr lang="en-US" dirty="0"/>
              <a:t>the advantages and disadvantages of using a model to create and run simulations</a:t>
            </a:r>
          </a:p>
          <a:p>
            <a:pPr marL="355600" indent="-355600">
              <a:buClr>
                <a:srgbClr val="0070C0"/>
              </a:buClr>
              <a:buFont typeface="Wingdings 3" panose="05040102010807070707" pitchFamily="18" charset="2"/>
              <a:buChar char=""/>
            </a:pPr>
            <a:r>
              <a:rPr lang="en-US" dirty="0" smtClean="0"/>
              <a:t>evaluate </a:t>
            </a:r>
            <a:r>
              <a:rPr lang="en-US" dirty="0"/>
              <a:t>the use of simulation (including for: natural disaster planning, pilot training, car driving, </a:t>
            </a:r>
            <a:r>
              <a:rPr lang="en-US" dirty="0" smtClean="0"/>
              <a:t>nuclear science </a:t>
            </a:r>
            <a:r>
              <a:rPr lang="en-US" dirty="0"/>
              <a:t>research)</a:t>
            </a:r>
            <a:endParaRPr lang="en-US" dirty="0" smtClean="0"/>
          </a:p>
        </p:txBody>
      </p:sp>
    </p:spTree>
    <p:extLst>
      <p:ext uri="{BB962C8B-B14F-4D97-AF65-F5344CB8AC3E}">
        <p14:creationId xmlns:p14="http://schemas.microsoft.com/office/powerpoint/2010/main" val="395858622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08 – </a:t>
            </a:r>
            <a:r>
              <a:rPr lang="en-US" sz="3400" dirty="0" smtClean="0"/>
              <a:t>Spreadsheets – </a:t>
            </a:r>
            <a:r>
              <a:rPr lang="en-IE" sz="3400" dirty="0" smtClean="0"/>
              <a:t>Learning Objectives</a:t>
            </a:r>
            <a:endParaRPr lang="en-GB" sz="3400" b="1" dirty="0" smtClean="0"/>
          </a:p>
        </p:txBody>
      </p:sp>
      <p:sp>
        <p:nvSpPr>
          <p:cNvPr id="34" name="Rectangle 33"/>
          <p:cNvSpPr/>
          <p:nvPr/>
        </p:nvSpPr>
        <p:spPr>
          <a:xfrm>
            <a:off x="179512" y="1124744"/>
            <a:ext cx="8784976" cy="5647700"/>
          </a:xfrm>
          <a:prstGeom prst="rect">
            <a:avLst/>
          </a:prstGeom>
        </p:spPr>
        <p:txBody>
          <a:bodyPr wrap="square">
            <a:spAutoFit/>
          </a:bodyPr>
          <a:lstStyle/>
          <a:p>
            <a:pPr>
              <a:buClr>
                <a:srgbClr val="0070C0"/>
              </a:buClr>
            </a:pPr>
            <a:r>
              <a:rPr lang="en-US" sz="1900" b="1" dirty="0" smtClean="0"/>
              <a:t>By </a:t>
            </a:r>
            <a:r>
              <a:rPr lang="en-US" sz="1900" b="1" dirty="0"/>
              <a:t>the end of this chapter, you will be able to:</a:t>
            </a:r>
          </a:p>
          <a:p>
            <a:pPr marL="354013" indent="-354013">
              <a:buClr>
                <a:srgbClr val="0070C0"/>
              </a:buClr>
              <a:buFont typeface="Wingdings 3" panose="05040102010807070707" pitchFamily="18" charset="2"/>
              <a:buChar char=""/>
            </a:pPr>
            <a:r>
              <a:rPr lang="en-US" sz="1900" dirty="0"/>
              <a:t>create a spreadsheet </a:t>
            </a:r>
          </a:p>
          <a:p>
            <a:pPr marL="354013" indent="-354013">
              <a:buClr>
                <a:srgbClr val="0070C0"/>
              </a:buClr>
              <a:buFont typeface="Wingdings 3" panose="05040102010807070707" pitchFamily="18" charset="2"/>
              <a:buChar char=""/>
            </a:pPr>
            <a:r>
              <a:rPr lang="en-US" sz="1900" dirty="0" smtClean="0"/>
              <a:t>format </a:t>
            </a:r>
            <a:r>
              <a:rPr lang="en-US" sz="1900" dirty="0"/>
              <a:t>a spreadsheet</a:t>
            </a:r>
          </a:p>
          <a:p>
            <a:pPr marL="354013" indent="-354013">
              <a:buClr>
                <a:srgbClr val="0070C0"/>
              </a:buClr>
              <a:buFont typeface="Wingdings 3" panose="05040102010807070707" pitchFamily="18" charset="2"/>
              <a:buChar char=""/>
            </a:pPr>
            <a:r>
              <a:rPr lang="en-US" sz="1900" dirty="0"/>
              <a:t>create formulae and use functions within a spreadsheet </a:t>
            </a:r>
            <a:endParaRPr lang="en-US" sz="1900" dirty="0" smtClean="0"/>
          </a:p>
          <a:p>
            <a:pPr marL="354013" indent="-354013">
              <a:buClr>
                <a:srgbClr val="0070C0"/>
              </a:buClr>
              <a:buFont typeface="Wingdings 3" panose="05040102010807070707" pitchFamily="18" charset="2"/>
              <a:buChar char=""/>
            </a:pPr>
            <a:r>
              <a:rPr lang="en-US" sz="1900" dirty="0" smtClean="0"/>
              <a:t>use </a:t>
            </a:r>
            <a:r>
              <a:rPr lang="en-US" sz="1900" dirty="0"/>
              <a:t>validation rules within a spreadsheet </a:t>
            </a:r>
            <a:endParaRPr lang="en-US" sz="1900" dirty="0" smtClean="0"/>
          </a:p>
          <a:p>
            <a:pPr marL="354013" indent="-354013">
              <a:buClr>
                <a:srgbClr val="0070C0"/>
              </a:buClr>
              <a:buFont typeface="Wingdings 3" panose="05040102010807070707" pitchFamily="18" charset="2"/>
              <a:buChar char=""/>
            </a:pPr>
            <a:r>
              <a:rPr lang="en-US" sz="1900" dirty="0" smtClean="0"/>
              <a:t>test </a:t>
            </a:r>
            <a:r>
              <a:rPr lang="en-US" sz="1900" dirty="0"/>
              <a:t>validation rules</a:t>
            </a:r>
          </a:p>
          <a:p>
            <a:pPr marL="354013" indent="-354013">
              <a:buClr>
                <a:srgbClr val="0070C0"/>
              </a:buClr>
              <a:buFont typeface="Wingdings 3" panose="05040102010807070707" pitchFamily="18" charset="2"/>
              <a:buChar char=""/>
            </a:pPr>
            <a:r>
              <a:rPr lang="en-US" sz="1900" dirty="0"/>
              <a:t>test a spreadsheet model and evaluate the </a:t>
            </a:r>
            <a:r>
              <a:rPr lang="en-US" sz="1900" dirty="0" smtClean="0"/>
              <a:t>effectiveness </a:t>
            </a:r>
            <a:r>
              <a:rPr lang="en-US" sz="1900" dirty="0"/>
              <a:t>of test plans </a:t>
            </a:r>
            <a:endParaRPr lang="en-US" sz="1900" dirty="0" smtClean="0"/>
          </a:p>
          <a:p>
            <a:pPr marL="354013" indent="-354013">
              <a:buClr>
                <a:srgbClr val="0070C0"/>
              </a:buClr>
              <a:buFont typeface="Wingdings 3" panose="05040102010807070707" pitchFamily="18" charset="2"/>
              <a:buChar char=""/>
            </a:pPr>
            <a:r>
              <a:rPr lang="en-US" sz="1900" dirty="0" smtClean="0"/>
              <a:t>verify </a:t>
            </a:r>
            <a:r>
              <a:rPr lang="en-US" sz="1900" dirty="0"/>
              <a:t>and validate data entry </a:t>
            </a:r>
            <a:endParaRPr lang="en-US" sz="1900" dirty="0" smtClean="0"/>
          </a:p>
          <a:p>
            <a:pPr marL="354013" indent="-354013">
              <a:buClr>
                <a:srgbClr val="0070C0"/>
              </a:buClr>
              <a:buFont typeface="Wingdings 3" panose="05040102010807070707" pitchFamily="18" charset="2"/>
              <a:buChar char=""/>
            </a:pPr>
            <a:r>
              <a:rPr lang="en-US" sz="1900" dirty="0" smtClean="0"/>
              <a:t>search </a:t>
            </a:r>
            <a:r>
              <a:rPr lang="en-US" sz="1900" dirty="0"/>
              <a:t>for data within a spreadsheet </a:t>
            </a:r>
            <a:endParaRPr lang="en-US" sz="1900" dirty="0" smtClean="0"/>
          </a:p>
          <a:p>
            <a:pPr marL="354013" indent="-354013">
              <a:buClr>
                <a:srgbClr val="0070C0"/>
              </a:buClr>
              <a:buFont typeface="Wingdings 3" panose="05040102010807070707" pitchFamily="18" charset="2"/>
              <a:buChar char=""/>
            </a:pPr>
            <a:r>
              <a:rPr lang="en-US" sz="1900" dirty="0" smtClean="0"/>
              <a:t>sort </a:t>
            </a:r>
            <a:r>
              <a:rPr lang="en-US" sz="1900" dirty="0"/>
              <a:t>data in a spreadsheet </a:t>
            </a:r>
            <a:endParaRPr lang="en-US" sz="1900" dirty="0" smtClean="0"/>
          </a:p>
          <a:p>
            <a:pPr marL="354013" indent="-354013">
              <a:buClr>
                <a:srgbClr val="0070C0"/>
              </a:buClr>
              <a:buFont typeface="Wingdings 3" panose="05040102010807070707" pitchFamily="18" charset="2"/>
              <a:buChar char=""/>
            </a:pPr>
            <a:r>
              <a:rPr lang="en-US" sz="1900" dirty="0" smtClean="0"/>
              <a:t>import </a:t>
            </a:r>
            <a:r>
              <a:rPr lang="en-US" sz="1900" dirty="0"/>
              <a:t>and export data to and from a spreadsheet </a:t>
            </a:r>
            <a:endParaRPr lang="en-US" sz="1900" dirty="0" smtClean="0"/>
          </a:p>
          <a:p>
            <a:pPr marL="354013" indent="-354013">
              <a:buClr>
                <a:srgbClr val="0070C0"/>
              </a:buClr>
              <a:buFont typeface="Wingdings 3" panose="05040102010807070707" pitchFamily="18" charset="2"/>
              <a:buChar char=""/>
            </a:pPr>
            <a:r>
              <a:rPr lang="en-US" sz="1900" dirty="0" smtClean="0"/>
              <a:t>analyse </a:t>
            </a:r>
            <a:r>
              <a:rPr lang="en-US" sz="1900" dirty="0"/>
              <a:t>and select the most appropriate type of graph or chart </a:t>
            </a:r>
            <a:endParaRPr lang="en-US" sz="1900" dirty="0" smtClean="0"/>
          </a:p>
          <a:p>
            <a:pPr marL="354013" indent="-354013">
              <a:buClr>
                <a:srgbClr val="0070C0"/>
              </a:buClr>
              <a:buFont typeface="Wingdings 3" panose="05040102010807070707" pitchFamily="18" charset="2"/>
              <a:buChar char=""/>
            </a:pPr>
            <a:r>
              <a:rPr lang="en-US" sz="1900" dirty="0" smtClean="0"/>
              <a:t>create </a:t>
            </a:r>
            <a:r>
              <a:rPr lang="en-US" sz="1900" dirty="0"/>
              <a:t>a graph or chart in a spreadsheet </a:t>
            </a:r>
            <a:endParaRPr lang="en-US" sz="1900" dirty="0" smtClean="0"/>
          </a:p>
          <a:p>
            <a:pPr marL="354013" indent="-354013">
              <a:buClr>
                <a:srgbClr val="0070C0"/>
              </a:buClr>
              <a:buFont typeface="Wingdings 3" panose="05040102010807070707" pitchFamily="18" charset="2"/>
              <a:buChar char=""/>
            </a:pPr>
            <a:r>
              <a:rPr lang="en-US" sz="1900" dirty="0" smtClean="0"/>
              <a:t>describe </a:t>
            </a:r>
            <a:r>
              <a:rPr lang="en-US" sz="1900" dirty="0"/>
              <a:t>the characteristics of modelling </a:t>
            </a:r>
            <a:r>
              <a:rPr lang="en-US" sz="1900" dirty="0" smtClean="0"/>
              <a:t>software </a:t>
            </a:r>
          </a:p>
          <a:p>
            <a:pPr marL="354013" indent="-354013">
              <a:buClr>
                <a:srgbClr val="0070C0"/>
              </a:buClr>
              <a:buFont typeface="Wingdings 3" panose="05040102010807070707" pitchFamily="18" charset="2"/>
              <a:buChar char=""/>
            </a:pPr>
            <a:r>
              <a:rPr lang="en-US" sz="1900" dirty="0" smtClean="0"/>
              <a:t>analyse </a:t>
            </a:r>
            <a:r>
              <a:rPr lang="en-US" sz="1900" dirty="0"/>
              <a:t>the need for computer models </a:t>
            </a:r>
            <a:endParaRPr lang="en-US" sz="1900" dirty="0" smtClean="0"/>
          </a:p>
          <a:p>
            <a:pPr marL="354013" indent="-354013">
              <a:buClr>
                <a:srgbClr val="0070C0"/>
              </a:buClr>
              <a:buFont typeface="Wingdings 3" panose="05040102010807070707" pitchFamily="18" charset="2"/>
              <a:buChar char=""/>
            </a:pPr>
            <a:r>
              <a:rPr lang="en-US" sz="1900" dirty="0" smtClean="0"/>
              <a:t>evaluate </a:t>
            </a:r>
            <a:r>
              <a:rPr lang="en-US" sz="1900" dirty="0"/>
              <a:t>the </a:t>
            </a:r>
            <a:r>
              <a:rPr lang="en-US" sz="1900" dirty="0" smtClean="0"/>
              <a:t>effectiveness </a:t>
            </a:r>
            <a:r>
              <a:rPr lang="en-US" sz="1900" dirty="0"/>
              <a:t>of spreadsheet models</a:t>
            </a:r>
          </a:p>
          <a:p>
            <a:pPr marL="354013" indent="-354013">
              <a:buClr>
                <a:srgbClr val="0070C0"/>
              </a:buClr>
              <a:buFont typeface="Wingdings 3" panose="05040102010807070707" pitchFamily="18" charset="2"/>
              <a:buChar char=""/>
            </a:pPr>
            <a:r>
              <a:rPr lang="en-US" sz="1900" dirty="0"/>
              <a:t>describe the advantages and disadvantages of using a model to create and run simulations </a:t>
            </a:r>
            <a:endParaRPr lang="en-US" sz="1900" dirty="0" smtClean="0"/>
          </a:p>
          <a:p>
            <a:pPr marL="354013" indent="-354013">
              <a:buClr>
                <a:srgbClr val="0070C0"/>
              </a:buClr>
              <a:buFont typeface="Wingdings 3" panose="05040102010807070707" pitchFamily="18" charset="2"/>
              <a:buChar char=""/>
            </a:pPr>
            <a:r>
              <a:rPr lang="en-US" sz="1900" dirty="0" smtClean="0"/>
              <a:t>evaluate </a:t>
            </a:r>
            <a:r>
              <a:rPr lang="en-US" sz="1900" dirty="0"/>
              <a:t>the use of simulations</a:t>
            </a:r>
            <a:endParaRPr lang="en-US" sz="1900" dirty="0" smtClean="0"/>
          </a:p>
        </p:txBody>
      </p:sp>
      <p:sp>
        <p:nvSpPr>
          <p:cNvPr id="4" name="Round Same Side Corner Rectangle 3">
            <a:hlinkClick r:id="" action="ppaction://noaction"/>
          </p:cNvPr>
          <p:cNvSpPr/>
          <p:nvPr/>
        </p:nvSpPr>
        <p:spPr>
          <a:xfrm>
            <a:off x="6787187"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102 </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368333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4" name="Round Same Side Corner Rectangle 3">
            <a:hlinkClick r:id="" action="ppaction://noaction"/>
          </p:cNvPr>
          <p:cNvSpPr/>
          <p:nvPr/>
        </p:nvSpPr>
        <p:spPr>
          <a:xfrm>
            <a:off x="6787187"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102 </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1" y="1148551"/>
            <a:ext cx="8786554" cy="3970318"/>
          </a:xfrm>
          <a:prstGeom prst="rect">
            <a:avLst/>
          </a:prstGeom>
          <a:solidFill>
            <a:srgbClr val="FFDC6D"/>
          </a:solidFill>
          <a:ln w="57150">
            <a:solidFill>
              <a:srgbClr val="002060"/>
            </a:solidFill>
          </a:ln>
        </p:spPr>
        <p:txBody>
          <a:bodyPr wrap="square">
            <a:spAutoFit/>
          </a:bodyPr>
          <a:lstStyle/>
          <a:p>
            <a:pPr>
              <a:tabLst>
                <a:tab pos="1361778" algn="l"/>
              </a:tabLst>
            </a:pPr>
            <a:r>
              <a:rPr lang="en-US" sz="2100" b="1" dirty="0">
                <a:solidFill>
                  <a:srgbClr val="C00000"/>
                </a:solidFill>
                <a:latin typeface="Arial" panose="020B0604020202020204" pitchFamily="34" charset="0"/>
                <a:cs typeface="Arial" panose="020B0604020202020204" pitchFamily="34" charset="0"/>
              </a:rPr>
              <a:t>Key Terms</a:t>
            </a:r>
          </a:p>
          <a:p>
            <a:r>
              <a:rPr lang="en-US" sz="2100" b="1" dirty="0"/>
              <a:t>Cell</a:t>
            </a:r>
            <a:r>
              <a:rPr lang="en-US" sz="2100" dirty="0"/>
              <a:t>: a rectangle within a spreadsheet where data can be positioned</a:t>
            </a:r>
          </a:p>
          <a:p>
            <a:r>
              <a:rPr lang="en-US" sz="2100" b="1" dirty="0"/>
              <a:t>Formula</a:t>
            </a:r>
            <a:r>
              <a:rPr lang="en-US" sz="2100" dirty="0"/>
              <a:t>: a mathematical calculation </a:t>
            </a:r>
            <a:r>
              <a:rPr lang="en-US" sz="2100" dirty="0" smtClean="0"/>
              <a:t>using +, -, x or / </a:t>
            </a:r>
          </a:p>
          <a:p>
            <a:r>
              <a:rPr lang="en-US" sz="2100" b="1" dirty="0" smtClean="0"/>
              <a:t>Orientation</a:t>
            </a:r>
            <a:r>
              <a:rPr lang="en-US" sz="2100" dirty="0"/>
              <a:t>: the direction of text, for example horizontal </a:t>
            </a:r>
            <a:r>
              <a:rPr lang="en-US" sz="2100" dirty="0" smtClean="0"/>
              <a:t>or vertical</a:t>
            </a:r>
            <a:endParaRPr lang="en-US" sz="2100" dirty="0"/>
          </a:p>
          <a:p>
            <a:r>
              <a:rPr lang="en-US" sz="2100" b="1" dirty="0"/>
              <a:t>Alignment</a:t>
            </a:r>
            <a:r>
              <a:rPr lang="en-US" sz="2100" dirty="0"/>
              <a:t>: positioning text so that it is in line, for example on </a:t>
            </a:r>
            <a:r>
              <a:rPr lang="en-US" sz="2100" dirty="0" smtClean="0"/>
              <a:t>the </a:t>
            </a:r>
            <a:r>
              <a:rPr lang="en-US" sz="2100" dirty="0"/>
              <a:t>left, right or centre</a:t>
            </a:r>
          </a:p>
          <a:p>
            <a:r>
              <a:rPr lang="en-US" sz="2100" dirty="0"/>
              <a:t>Function: a ready-made formula representing a </a:t>
            </a:r>
            <a:r>
              <a:rPr lang="en-US" sz="2100" dirty="0" smtClean="0"/>
              <a:t>complex calculation</a:t>
            </a:r>
            <a:endParaRPr lang="en-US" sz="2100" dirty="0"/>
          </a:p>
          <a:p>
            <a:r>
              <a:rPr lang="en-US" sz="2100" b="1" dirty="0"/>
              <a:t>Validation</a:t>
            </a:r>
            <a:r>
              <a:rPr lang="en-US" sz="2100" dirty="0"/>
              <a:t>: the process of checking data matches acceptable</a:t>
            </a:r>
          </a:p>
          <a:p>
            <a:r>
              <a:rPr lang="en-US" sz="2100" dirty="0"/>
              <a:t>rules</a:t>
            </a:r>
          </a:p>
          <a:p>
            <a:r>
              <a:rPr lang="en-US" sz="2100" b="1" dirty="0"/>
              <a:t>Verify</a:t>
            </a:r>
            <a:r>
              <a:rPr lang="en-US" sz="2100" dirty="0"/>
              <a:t>: to check that data matches the original data </a:t>
            </a:r>
            <a:endParaRPr lang="en-US" sz="2100" dirty="0" smtClean="0"/>
          </a:p>
          <a:p>
            <a:r>
              <a:rPr lang="en-US" sz="2100" b="1" dirty="0" smtClean="0"/>
              <a:t>Import</a:t>
            </a:r>
            <a:r>
              <a:rPr lang="en-US" sz="2100" dirty="0"/>
              <a:t>: to bring in data from another application </a:t>
            </a:r>
            <a:r>
              <a:rPr lang="en-US" sz="2100" dirty="0" smtClean="0"/>
              <a:t/>
            </a:r>
            <a:br>
              <a:rPr lang="en-US" sz="2100" dirty="0" smtClean="0"/>
            </a:br>
            <a:r>
              <a:rPr lang="en-US" sz="2100" b="1" dirty="0" smtClean="0"/>
              <a:t>Export</a:t>
            </a:r>
            <a:r>
              <a:rPr lang="en-US" sz="2100" dirty="0"/>
              <a:t>: to prepare data for use in another application</a:t>
            </a:r>
          </a:p>
        </p:txBody>
      </p:sp>
      <p:sp>
        <p:nvSpPr>
          <p:cNvPr id="6" name="Oval 5"/>
          <p:cNvSpPr/>
          <p:nvPr/>
        </p:nvSpPr>
        <p:spPr>
          <a:xfrm rot="1309147">
            <a:off x="8713865" y="1036818"/>
            <a:ext cx="343158" cy="343158"/>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t>K</a:t>
            </a:r>
            <a:endParaRPr lang="en-GB" b="1" dirty="0"/>
          </a:p>
        </p:txBody>
      </p:sp>
      <p:sp>
        <p:nvSpPr>
          <p:cNvPr id="7" name="Rectangle 6"/>
          <p:cNvSpPr/>
          <p:nvPr/>
        </p:nvSpPr>
        <p:spPr>
          <a:xfrm>
            <a:off x="179511" y="5233701"/>
            <a:ext cx="8766433" cy="1200329"/>
          </a:xfrm>
          <a:prstGeom prst="rect">
            <a:avLst/>
          </a:prstGeom>
          <a:solidFill>
            <a:srgbClr val="F5FC9A"/>
          </a:solidFill>
          <a:ln w="57150">
            <a:solidFill>
              <a:srgbClr val="002060"/>
            </a:solidFill>
          </a:ln>
        </p:spPr>
        <p:txBody>
          <a:bodyPr wrap="square">
            <a:spAutoFit/>
          </a:bodyPr>
          <a:lstStyle/>
          <a:p>
            <a:pPr>
              <a:tabLst>
                <a:tab pos="1361778" algn="l"/>
              </a:tabLst>
            </a:pPr>
            <a:r>
              <a:rPr lang="en-US" sz="2400" b="1" dirty="0" smtClean="0">
                <a:solidFill>
                  <a:srgbClr val="C00000"/>
                </a:solidFill>
                <a:latin typeface="Arial" panose="020B0604020202020204" pitchFamily="34" charset="0"/>
                <a:cs typeface="Arial" panose="020B0604020202020204" pitchFamily="34" charset="0"/>
              </a:rPr>
              <a:t>Remember</a:t>
            </a:r>
          </a:p>
          <a:p>
            <a:pPr marL="160735" indent="-160735">
              <a:buClr>
                <a:srgbClr val="C00000"/>
              </a:buClr>
              <a:buFont typeface="Wingdings" panose="05000000000000000000" pitchFamily="2" charset="2"/>
              <a:buChar char="§"/>
            </a:pPr>
            <a:r>
              <a:rPr lang="en-US" sz="2400" dirty="0"/>
              <a:t>Spreadsheets are used to manipulate numbers, perform calculations, present summary data and make predictions.</a:t>
            </a:r>
            <a:endParaRPr lang="en-GB" sz="24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691760" y="5077873"/>
            <a:ext cx="399207" cy="399207"/>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50158951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1" y="1124744"/>
            <a:ext cx="8744355" cy="1015663"/>
          </a:xfrm>
          <a:prstGeom prst="rect">
            <a:avLst/>
          </a:prstGeom>
        </p:spPr>
        <p:txBody>
          <a:bodyPr wrap="square">
            <a:spAutoFit/>
          </a:bodyPr>
          <a:lstStyle/>
          <a:p>
            <a:pPr marL="354013" indent="-354013">
              <a:buClr>
                <a:srgbClr val="0070C0"/>
              </a:buClr>
              <a:buFont typeface="Wingdings 3" panose="05040102010807070707" pitchFamily="18" charset="2"/>
              <a:buChar char=""/>
            </a:pPr>
            <a:r>
              <a:rPr lang="en-US" sz="2000" dirty="0" smtClean="0"/>
              <a:t>A spreadsheet </a:t>
            </a:r>
            <a:r>
              <a:rPr lang="en-US" sz="2000" dirty="0"/>
              <a:t>consists of rows, columns and </a:t>
            </a:r>
            <a:r>
              <a:rPr lang="en-US" sz="2000" b="1" dirty="0">
                <a:solidFill>
                  <a:srgbClr val="C00000"/>
                </a:solidFill>
              </a:rPr>
              <a:t>cells</a:t>
            </a:r>
            <a:r>
              <a:rPr lang="en-US" sz="2000" dirty="0"/>
              <a:t>. In </a:t>
            </a:r>
            <a:r>
              <a:rPr lang="en-US" sz="2000" dirty="0" smtClean="0"/>
              <a:t>a </a:t>
            </a:r>
            <a:r>
              <a:rPr lang="en-US" sz="2000" dirty="0"/>
              <a:t>spreadsheet in Figure 8.01, row 4 is highlighted in </a:t>
            </a:r>
            <a:r>
              <a:rPr lang="en-US" sz="2000" dirty="0" smtClean="0"/>
              <a:t>green</a:t>
            </a:r>
            <a:r>
              <a:rPr lang="en-US" sz="2000" dirty="0"/>
              <a:t>, column B is highlighted in yellow and the cell B4 is </a:t>
            </a:r>
            <a:r>
              <a:rPr lang="en-US" sz="2000" dirty="0" smtClean="0"/>
              <a:t>highlighted </a:t>
            </a:r>
            <a:r>
              <a:rPr lang="en-US" sz="2000" dirty="0"/>
              <a:t>in red.</a:t>
            </a:r>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103</a:t>
            </a:r>
            <a:endParaRPr lang="en-GB" sz="1130" b="1" dirty="0">
              <a:latin typeface="Arial" panose="020B0604020202020204" pitchFamily="34" charset="0"/>
              <a:cs typeface="Arial" panose="020B0604020202020204" pitchFamily="34" charset="0"/>
            </a:endParaRPr>
          </a:p>
        </p:txBody>
      </p:sp>
      <p:sp>
        <p:nvSpPr>
          <p:cNvPr id="2" name="Rectangle 1"/>
          <p:cNvSpPr/>
          <p:nvPr/>
        </p:nvSpPr>
        <p:spPr>
          <a:xfrm>
            <a:off x="4864007" y="4653136"/>
            <a:ext cx="4100481" cy="261610"/>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1700" b="1" dirty="0"/>
              <a:t>Figure 8.01 - </a:t>
            </a:r>
            <a:r>
              <a:rPr lang="en-US" sz="1700" dirty="0"/>
              <a:t>Rows, columns and cells.</a:t>
            </a:r>
            <a:endParaRPr lang="en-GB" sz="1700" dirty="0"/>
          </a:p>
        </p:txBody>
      </p:sp>
      <p:pic>
        <p:nvPicPr>
          <p:cNvPr id="7" name="Picture 6"/>
          <p:cNvPicPr>
            <a:picLocks noChangeAspect="1"/>
          </p:cNvPicPr>
          <p:nvPr/>
        </p:nvPicPr>
        <p:blipFill rotWithShape="1">
          <a:blip r:embed="rId3"/>
          <a:srcRect l="757" t="14301" r="27617" b="46850"/>
          <a:stretch/>
        </p:blipFill>
        <p:spPr>
          <a:xfrm>
            <a:off x="4932039" y="2213224"/>
            <a:ext cx="3971279" cy="2295896"/>
          </a:xfrm>
          <a:prstGeom prst="rect">
            <a:avLst/>
          </a:prstGeom>
          <a:effectLst>
            <a:outerShdw blurRad="152400" dist="38100" dir="2700000" sx="101000" sy="101000" algn="tl" rotWithShape="0">
              <a:prstClr val="black">
                <a:alpha val="30000"/>
              </a:prstClr>
            </a:outerShdw>
          </a:effectLst>
        </p:spPr>
      </p:pic>
      <p:sp>
        <p:nvSpPr>
          <p:cNvPr id="8" name="Rectangle 7"/>
          <p:cNvSpPr/>
          <p:nvPr/>
        </p:nvSpPr>
        <p:spPr>
          <a:xfrm>
            <a:off x="179511" y="2132856"/>
            <a:ext cx="4684495" cy="2862322"/>
          </a:xfrm>
          <a:prstGeom prst="rect">
            <a:avLst/>
          </a:prstGeom>
        </p:spPr>
        <p:txBody>
          <a:bodyPr wrap="square">
            <a:spAutoFit/>
          </a:bodyPr>
          <a:lstStyle/>
          <a:p>
            <a:r>
              <a:rPr lang="en-US" sz="2000" b="1" dirty="0" smtClean="0">
                <a:solidFill>
                  <a:srgbClr val="C00000"/>
                </a:solidFill>
              </a:rPr>
              <a:t>Spreadsheet </a:t>
            </a:r>
            <a:r>
              <a:rPr lang="en-US" sz="2000" b="1" dirty="0">
                <a:solidFill>
                  <a:srgbClr val="C00000"/>
                </a:solidFill>
              </a:rPr>
              <a:t>elements </a:t>
            </a:r>
            <a:endParaRPr lang="en-US" sz="2000" b="1" dirty="0" smtClean="0">
              <a:solidFill>
                <a:srgbClr val="C00000"/>
              </a:solidFill>
            </a:endParaRPr>
          </a:p>
          <a:p>
            <a:r>
              <a:rPr lang="en-US" sz="2000" b="1" dirty="0" smtClean="0">
                <a:solidFill>
                  <a:srgbClr val="C00000"/>
                </a:solidFill>
              </a:rPr>
              <a:t>Cells</a:t>
            </a:r>
            <a:r>
              <a:rPr lang="en-US" sz="2000" b="1" dirty="0">
                <a:solidFill>
                  <a:srgbClr val="C00000"/>
                </a:solidFill>
              </a:rPr>
              <a:t>, rows and columns</a:t>
            </a:r>
          </a:p>
          <a:p>
            <a:pPr marL="285750" indent="-285750">
              <a:buClr>
                <a:srgbClr val="0070C0"/>
              </a:buClr>
              <a:buSzPct val="80000"/>
              <a:buFont typeface="Arial" panose="020B0604020202020204" pitchFamily="34" charset="0"/>
              <a:buChar char="►"/>
            </a:pPr>
            <a:r>
              <a:rPr lang="en-US" sz="2000" dirty="0" smtClean="0"/>
              <a:t>A row consists of a horizontal set of cells. A column consists of a vertical set of cells. A cell is the intersection of a row and a column. A cell is referenced by the column letter and row number. A cell that is in column B and row 4 has a cell reference of B4.</a:t>
            </a:r>
          </a:p>
        </p:txBody>
      </p:sp>
      <p:sp>
        <p:nvSpPr>
          <p:cNvPr id="9" name="Rectangle 8"/>
          <p:cNvSpPr/>
          <p:nvPr/>
        </p:nvSpPr>
        <p:spPr>
          <a:xfrm>
            <a:off x="179511" y="5013176"/>
            <a:ext cx="8723807" cy="1631216"/>
          </a:xfrm>
          <a:prstGeom prst="rect">
            <a:avLst/>
          </a:prstGeom>
        </p:spPr>
        <p:txBody>
          <a:bodyPr wrap="square">
            <a:spAutoFit/>
          </a:bodyPr>
          <a:lstStyle/>
          <a:p>
            <a:pPr>
              <a:buClr>
                <a:srgbClr val="0070C0"/>
              </a:buClr>
              <a:buSzPct val="80000"/>
            </a:pPr>
            <a:r>
              <a:rPr lang="en-US" sz="2000" b="1" dirty="0">
                <a:solidFill>
                  <a:srgbClr val="C00000"/>
                </a:solidFill>
              </a:rPr>
              <a:t>Ranges</a:t>
            </a:r>
          </a:p>
          <a:p>
            <a:pPr marL="285750" indent="-285750">
              <a:buClr>
                <a:srgbClr val="0070C0"/>
              </a:buClr>
              <a:buSzPct val="80000"/>
              <a:buFont typeface="Arial" panose="020B0604020202020204" pitchFamily="34" charset="0"/>
              <a:buChar char="►"/>
            </a:pPr>
            <a:r>
              <a:rPr lang="en-US" sz="2000" dirty="0"/>
              <a:t>A range is a set of one or more ceils. A range can be named so that the cell or cells can be referenced by the name instead of the cell reference. Range names are easier to remember and make reference to than cell references.</a:t>
            </a:r>
            <a:endParaRPr lang="en-GB" sz="2000" dirty="0"/>
          </a:p>
        </p:txBody>
      </p:sp>
    </p:spTree>
    <p:extLst>
      <p:ext uri="{BB962C8B-B14F-4D97-AF65-F5344CB8AC3E}">
        <p14:creationId xmlns:p14="http://schemas.microsoft.com/office/powerpoint/2010/main" val="49131518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1" y="1124744"/>
            <a:ext cx="8744355" cy="2431435"/>
          </a:xfrm>
          <a:prstGeom prst="rect">
            <a:avLst/>
          </a:prstGeom>
        </p:spPr>
        <p:txBody>
          <a:bodyPr wrap="square">
            <a:spAutoFit/>
          </a:bodyPr>
          <a:lstStyle/>
          <a:p>
            <a:pPr>
              <a:buClr>
                <a:srgbClr val="0070C0"/>
              </a:buClr>
            </a:pPr>
            <a:r>
              <a:rPr lang="en-US" sz="1900" b="1" dirty="0">
                <a:solidFill>
                  <a:srgbClr val="C00000"/>
                </a:solidFill>
              </a:rPr>
              <a:t>Worksheets</a:t>
            </a:r>
          </a:p>
          <a:p>
            <a:pPr marL="354013" indent="-354013">
              <a:buClr>
                <a:srgbClr val="0070C0"/>
              </a:buClr>
              <a:buFont typeface="Wingdings 3" panose="05040102010807070707" pitchFamily="18" charset="2"/>
              <a:buChar char=""/>
            </a:pPr>
            <a:r>
              <a:rPr lang="en-US" sz="1900" dirty="0"/>
              <a:t>A worksheet is a set of rows and columns. It is possible to have more than one worksheet within a workbook. Worksheets can be used to separate information such as having a worksheet for sales in each country, a worksheet for sales for each year, a worksheet for exam results for each class or separate worksheets for inputting data, storing data tables and showing the results of data processing; worksheets often take the same structure, but are storing different data.</a:t>
            </a:r>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103</a:t>
            </a:r>
            <a:endParaRPr lang="en-GB" sz="1130" b="1" dirty="0">
              <a:latin typeface="Arial" panose="020B0604020202020204" pitchFamily="34" charset="0"/>
              <a:cs typeface="Arial" panose="020B0604020202020204" pitchFamily="34" charset="0"/>
            </a:endParaRPr>
          </a:p>
        </p:txBody>
      </p:sp>
      <p:sp>
        <p:nvSpPr>
          <p:cNvPr id="2" name="Rectangle 1"/>
          <p:cNvSpPr/>
          <p:nvPr/>
        </p:nvSpPr>
        <p:spPr>
          <a:xfrm>
            <a:off x="323528" y="6021288"/>
            <a:ext cx="2826095" cy="261610"/>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1700" b="1" dirty="0"/>
              <a:t>Figure </a:t>
            </a:r>
            <a:r>
              <a:rPr lang="en-US" sz="1700" b="1" dirty="0" smtClean="0"/>
              <a:t>8.02 – </a:t>
            </a:r>
            <a:r>
              <a:rPr lang="en-US" sz="1700" dirty="0" smtClean="0"/>
              <a:t>Named Cell</a:t>
            </a:r>
            <a:endParaRPr lang="en-GB" sz="1700" dirty="0"/>
          </a:p>
        </p:txBody>
      </p:sp>
      <p:sp>
        <p:nvSpPr>
          <p:cNvPr id="10" name="TextBox 9"/>
          <p:cNvSpPr txBox="1"/>
          <p:nvPr/>
        </p:nvSpPr>
        <p:spPr>
          <a:xfrm>
            <a:off x="199231" y="3504866"/>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202015" y="3504866"/>
            <a:ext cx="8748000" cy="3168000"/>
          </a:xfrm>
          <a:prstGeom prst="rect">
            <a:avLst/>
          </a:prstGeom>
          <a:noFill/>
          <a:ln w="38100">
            <a:solidFill>
              <a:schemeClr val="accent6">
                <a:lumMod val="75000"/>
              </a:schemeClr>
            </a:solidFill>
          </a:ln>
        </p:spPr>
        <p:txBody>
          <a:bodyPr wrap="square" lIns="72000" rIns="20250" rtlCol="0">
            <a:spAutoFit/>
          </a:bodyPr>
          <a:lstStyle/>
          <a:p>
            <a:pPr algn="ctr"/>
            <a:endParaRPr lang="en-GB" sz="1575" dirty="0"/>
          </a:p>
          <a:p>
            <a:pPr>
              <a:tabLst>
                <a:tab pos="1513583" algn="ctr"/>
              </a:tabLst>
            </a:pPr>
            <a:endParaRPr lang="en-GB" sz="1000" dirty="0" smtClean="0"/>
          </a:p>
          <a:p>
            <a:pPr>
              <a:tabLst>
                <a:tab pos="1513583" algn="ctr"/>
              </a:tabLst>
            </a:pPr>
            <a:r>
              <a:rPr lang="en-US" dirty="0"/>
              <a:t>This cell has been named </a:t>
            </a:r>
            <a:r>
              <a:rPr lang="en-US" dirty="0" err="1"/>
              <a:t>HourlylntRate</a:t>
            </a:r>
            <a:r>
              <a:rPr lang="en-US" dirty="0"/>
              <a:t> instead of </a:t>
            </a:r>
            <a:r>
              <a:rPr lang="en-US" dirty="0" smtClean="0"/>
              <a:t/>
            </a:r>
            <a:br>
              <a:rPr lang="en-US" dirty="0" smtClean="0"/>
            </a:br>
            <a:r>
              <a:rPr lang="en-US" dirty="0" smtClean="0"/>
              <a:t>referring </a:t>
            </a:r>
            <a:r>
              <a:rPr lang="en-US" dirty="0"/>
              <a:t>to it as </a:t>
            </a:r>
            <a:r>
              <a:rPr lang="en-US" dirty="0" smtClean="0"/>
              <a:t>E21</a:t>
            </a:r>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r>
              <a:rPr lang="en-US" dirty="0" smtClean="0"/>
              <a:t>This </a:t>
            </a:r>
            <a:r>
              <a:rPr lang="en-US" dirty="0"/>
              <a:t>range has been named </a:t>
            </a:r>
            <a:r>
              <a:rPr lang="en-US" dirty="0" err="1"/>
              <a:t>BikeHireCosts</a:t>
            </a:r>
            <a:r>
              <a:rPr lang="en-US" dirty="0"/>
              <a:t> instead of referring to it as B21:C24</a:t>
            </a:r>
            <a:endParaRPr lang="en-GB" dirty="0"/>
          </a:p>
        </p:txBody>
      </p:sp>
      <p:pic>
        <p:nvPicPr>
          <p:cNvPr id="3" name="Picture 2"/>
          <p:cNvPicPr>
            <a:picLocks noChangeAspect="1"/>
          </p:cNvPicPr>
          <p:nvPr/>
        </p:nvPicPr>
        <p:blipFill rotWithShape="1">
          <a:blip r:embed="rId3"/>
          <a:srcRect l="49211" t="44397" r="12201" b="27589"/>
          <a:stretch/>
        </p:blipFill>
        <p:spPr>
          <a:xfrm>
            <a:off x="323528" y="4581127"/>
            <a:ext cx="3528392" cy="1440161"/>
          </a:xfrm>
          <a:prstGeom prst="rect">
            <a:avLst/>
          </a:prstGeom>
          <a:effectLst>
            <a:outerShdw blurRad="152400" dist="38100" dir="2700000" sx="101000" sy="101000" algn="tl" rotWithShape="0">
              <a:prstClr val="black">
                <a:alpha val="30000"/>
              </a:prstClr>
            </a:outerShdw>
          </a:effectLst>
        </p:spPr>
      </p:pic>
      <p:pic>
        <p:nvPicPr>
          <p:cNvPr id="5" name="Picture 4"/>
          <p:cNvPicPr>
            <a:picLocks noChangeAspect="1"/>
          </p:cNvPicPr>
          <p:nvPr/>
        </p:nvPicPr>
        <p:blipFill rotWithShape="1">
          <a:blip r:embed="rId4"/>
          <a:srcRect l="49612" t="27341" r="19676" b="26437"/>
          <a:stretch/>
        </p:blipFill>
        <p:spPr>
          <a:xfrm>
            <a:off x="6012160" y="3610131"/>
            <a:ext cx="2808312" cy="2376265"/>
          </a:xfrm>
          <a:prstGeom prst="rect">
            <a:avLst/>
          </a:prstGeom>
          <a:effectLst>
            <a:outerShdw blurRad="152400" dist="38100" dir="2700000" sx="101000" sy="101000" algn="tl" rotWithShape="0">
              <a:prstClr val="black">
                <a:alpha val="30000"/>
              </a:prstClr>
            </a:outerShdw>
          </a:effectLst>
        </p:spPr>
      </p:pic>
      <p:sp>
        <p:nvSpPr>
          <p:cNvPr id="13" name="Rectangle 12"/>
          <p:cNvSpPr/>
          <p:nvPr/>
        </p:nvSpPr>
        <p:spPr>
          <a:xfrm>
            <a:off x="5796136" y="6093296"/>
            <a:ext cx="3095399" cy="261610"/>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1700" b="1" dirty="0"/>
              <a:t>Figure </a:t>
            </a:r>
            <a:r>
              <a:rPr lang="en-US" sz="1700" b="1" dirty="0" smtClean="0"/>
              <a:t>8.03 – </a:t>
            </a:r>
            <a:r>
              <a:rPr lang="en-US" sz="1700" dirty="0" smtClean="0"/>
              <a:t>Named Range</a:t>
            </a:r>
            <a:endParaRPr lang="en-GB" sz="1700" dirty="0"/>
          </a:p>
        </p:txBody>
      </p:sp>
    </p:spTree>
    <p:extLst>
      <p:ext uri="{BB962C8B-B14F-4D97-AF65-F5344CB8AC3E}">
        <p14:creationId xmlns:p14="http://schemas.microsoft.com/office/powerpoint/2010/main" val="1307306031"/>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103</a:t>
            </a:r>
            <a:endParaRPr lang="en-GB" sz="1130" b="1" dirty="0">
              <a:latin typeface="Arial" panose="020B0604020202020204" pitchFamily="34" charset="0"/>
              <a:cs typeface="Arial" panose="020B0604020202020204" pitchFamily="34" charset="0"/>
            </a:endParaRPr>
          </a:p>
        </p:txBody>
      </p:sp>
      <p:sp>
        <p:nvSpPr>
          <p:cNvPr id="12" name="TextBox 11"/>
          <p:cNvSpPr txBox="1"/>
          <p:nvPr/>
        </p:nvSpPr>
        <p:spPr>
          <a:xfrm>
            <a:off x="179512" y="1128602"/>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179512" y="1124744"/>
            <a:ext cx="8744354" cy="3847207"/>
          </a:xfrm>
          <a:prstGeom prst="rect">
            <a:avLst/>
          </a:prstGeom>
          <a:noFill/>
          <a:ln w="38100">
            <a:solidFill>
              <a:schemeClr val="accent6">
                <a:lumMod val="75000"/>
              </a:schemeClr>
            </a:solidFill>
          </a:ln>
        </p:spPr>
        <p:txBody>
          <a:bodyPr wrap="square" rIns="20250" rtlCol="0">
            <a:spAutoFit/>
          </a:bodyPr>
          <a:lstStyle/>
          <a:p>
            <a:pPr algn="ctr"/>
            <a:endParaRPr lang="en-GB" dirty="0"/>
          </a:p>
          <a:p>
            <a:pPr>
              <a:tabLst>
                <a:tab pos="1513583" algn="ctr"/>
              </a:tabLst>
            </a:pPr>
            <a:endParaRPr lang="en-GB" sz="1000" dirty="0" smtClean="0"/>
          </a:p>
          <a:p>
            <a:pPr>
              <a:tabLst>
                <a:tab pos="1513583" algn="ctr"/>
              </a:tabLst>
            </a:pPr>
            <a:r>
              <a:rPr lang="en-US" sz="2400" dirty="0"/>
              <a:t>This workbook contains four worksheets - one for each country. Each worksheet shows the sales made in that country. The currently active worksheet is for sales in Germany</a:t>
            </a:r>
            <a:r>
              <a:rPr lang="en-US" sz="2400" dirty="0" smtClean="0"/>
              <a:t>.</a:t>
            </a:r>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GB" dirty="0"/>
          </a:p>
        </p:txBody>
      </p:sp>
      <p:sp>
        <p:nvSpPr>
          <p:cNvPr id="15" name="TextBox 14"/>
          <p:cNvSpPr txBox="1"/>
          <p:nvPr/>
        </p:nvSpPr>
        <p:spPr>
          <a:xfrm>
            <a:off x="179512" y="5212357"/>
            <a:ext cx="8744354" cy="1384995"/>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a:p>
          <a:p>
            <a:pPr>
              <a:buClr>
                <a:schemeClr val="tx2">
                  <a:lumMod val="75000"/>
                </a:schemeClr>
              </a:buClr>
            </a:pPr>
            <a:r>
              <a:rPr lang="en-US" sz="2800" dirty="0"/>
              <a:t>Explore the way worksheets have been used in CD 8.02 Worksheets.</a:t>
            </a:r>
          </a:p>
        </p:txBody>
      </p:sp>
      <p:sp>
        <p:nvSpPr>
          <p:cNvPr id="16" name="TextBox 15"/>
          <p:cNvSpPr txBox="1"/>
          <p:nvPr/>
        </p:nvSpPr>
        <p:spPr>
          <a:xfrm>
            <a:off x="196187" y="5221959"/>
            <a:ext cx="1135453"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400" b="1" dirty="0" smtClean="0">
                <a:solidFill>
                  <a:schemeClr val="bg1"/>
                </a:solidFill>
              </a:rPr>
              <a:t>Task</a:t>
            </a:r>
            <a:endParaRPr lang="en-GB" b="1" dirty="0">
              <a:solidFill>
                <a:schemeClr val="bg1"/>
              </a:solidFill>
            </a:endParaRPr>
          </a:p>
        </p:txBody>
      </p:sp>
      <p:sp>
        <p:nvSpPr>
          <p:cNvPr id="17" name="Rectangle 16"/>
          <p:cNvSpPr/>
          <p:nvPr/>
        </p:nvSpPr>
        <p:spPr>
          <a:xfrm>
            <a:off x="236404" y="4592161"/>
            <a:ext cx="3215817" cy="307777"/>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2000" b="1" dirty="0" smtClean="0"/>
              <a:t>Figure 8.04 </a:t>
            </a:r>
            <a:r>
              <a:rPr lang="en-US" sz="2000" dirty="0"/>
              <a:t>- </a:t>
            </a:r>
            <a:r>
              <a:rPr lang="en-US" sz="2000" dirty="0" smtClean="0"/>
              <a:t>Worksheets</a:t>
            </a:r>
            <a:endParaRPr lang="en-GB" sz="2000" dirty="0"/>
          </a:p>
        </p:txBody>
      </p:sp>
      <p:pic>
        <p:nvPicPr>
          <p:cNvPr id="6" name="Picture 5"/>
          <p:cNvPicPr>
            <a:picLocks noChangeAspect="1"/>
          </p:cNvPicPr>
          <p:nvPr/>
        </p:nvPicPr>
        <p:blipFill rotWithShape="1">
          <a:blip r:embed="rId3"/>
          <a:srcRect l="14564" t="62607" r="47636" b="20082"/>
          <a:stretch/>
        </p:blipFill>
        <p:spPr>
          <a:xfrm>
            <a:off x="1117473" y="2727364"/>
            <a:ext cx="7198943" cy="1853764"/>
          </a:xfrm>
          <a:prstGeom prst="rect">
            <a:avLst/>
          </a:prstGeom>
          <a:effectLst>
            <a:outerShdw blurRad="152400" dist="38100" dir="2700000" sx="101000" sy="101000" algn="tl" rotWithShape="0">
              <a:prstClr val="black">
                <a:alpha val="30000"/>
              </a:prstClr>
            </a:outerShdw>
          </a:effectLst>
        </p:spPr>
      </p:pic>
      <p:pic>
        <p:nvPicPr>
          <p:cNvPr id="1026" name="Picture 2" descr="Image result for cd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70109" y="5036524"/>
            <a:ext cx="538395" cy="544004"/>
          </a:xfrm>
          <a:prstGeom prst="rect">
            <a:avLst/>
          </a:prstGeom>
          <a:effectLst>
            <a:outerShdw blurRad="152400" dist="38100" dir="2700000" sx="101000" sy="101000" algn="tl" rotWithShape="0">
              <a:prstClr val="black">
                <a:alpha val="3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334849"/>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1" y="1124744"/>
            <a:ext cx="8784977" cy="1308050"/>
          </a:xfrm>
          <a:prstGeom prst="rect">
            <a:avLst/>
          </a:prstGeom>
        </p:spPr>
        <p:txBody>
          <a:bodyPr wrap="square">
            <a:spAutoFit/>
          </a:bodyPr>
          <a:lstStyle/>
          <a:p>
            <a:pPr>
              <a:buClr>
                <a:srgbClr val="0070C0"/>
              </a:buClr>
            </a:pPr>
            <a:r>
              <a:rPr lang="en-US" sz="1900" b="1" dirty="0" smtClean="0">
                <a:solidFill>
                  <a:srgbClr val="C00000"/>
                </a:solidFill>
              </a:rPr>
              <a:t>Manipulate </a:t>
            </a:r>
            <a:r>
              <a:rPr lang="en-US" sz="1900" b="1" dirty="0">
                <a:solidFill>
                  <a:srgbClr val="C00000"/>
                </a:solidFill>
              </a:rPr>
              <a:t>rows and columns</a:t>
            </a:r>
          </a:p>
          <a:p>
            <a:pPr marL="354013" indent="-354013">
              <a:buClr>
                <a:srgbClr val="0070C0"/>
              </a:buClr>
              <a:buFont typeface="Wingdings 3" panose="05040102010807070707" pitchFamily="18" charset="2"/>
              <a:buChar char=""/>
            </a:pPr>
            <a:r>
              <a:rPr lang="en-US" sz="2000" dirty="0"/>
              <a:t>It is possible to add rows and columns by inserting them. Rows are inserted above existing rows and columns are inserted to the left of existing columns. Rows and columns can also be deleted.</a:t>
            </a:r>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104</a:t>
            </a:r>
            <a:endParaRPr lang="en-GB" sz="1130" b="1" dirty="0">
              <a:latin typeface="Arial" panose="020B0604020202020204" pitchFamily="34" charset="0"/>
              <a:cs typeface="Arial" panose="020B0604020202020204" pitchFamily="34" charset="0"/>
            </a:endParaRPr>
          </a:p>
        </p:txBody>
      </p:sp>
      <p:sp>
        <p:nvSpPr>
          <p:cNvPr id="12" name="TextBox 11"/>
          <p:cNvSpPr txBox="1"/>
          <p:nvPr/>
        </p:nvSpPr>
        <p:spPr>
          <a:xfrm>
            <a:off x="251520" y="249566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251520" y="2491802"/>
            <a:ext cx="4207980" cy="4104970"/>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sz="800" dirty="0" smtClean="0"/>
          </a:p>
          <a:p>
            <a:pPr>
              <a:tabLst>
                <a:tab pos="1513583" algn="ctr"/>
              </a:tabLst>
            </a:pPr>
            <a:r>
              <a:rPr lang="en-US" dirty="0"/>
              <a:t>In this example, you can see the option to insert a row which will be inserted above row 3</a:t>
            </a:r>
            <a:r>
              <a:rPr lang="en-US" dirty="0" smtClean="0"/>
              <a:t>.</a:t>
            </a:r>
          </a:p>
          <a:p>
            <a:pPr>
              <a:tabLst>
                <a:tab pos="1513583" algn="ctr"/>
              </a:tabLst>
            </a:pPr>
            <a:endParaRPr lang="en-US" sz="100"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r>
              <a:rPr lang="en-US" dirty="0" smtClean="0"/>
              <a:t/>
            </a:r>
            <a:br>
              <a:rPr lang="en-US" dirty="0" smtClean="0"/>
            </a:br>
            <a:endParaRPr lang="en-US" sz="2000" dirty="0" smtClean="0"/>
          </a:p>
          <a:p>
            <a:pPr>
              <a:tabLst>
                <a:tab pos="1513583" algn="ctr"/>
              </a:tabLst>
            </a:pPr>
            <a:endParaRPr lang="en-US" dirty="0" smtClean="0"/>
          </a:p>
          <a:p>
            <a:pPr>
              <a:tabLst>
                <a:tab pos="1513583" algn="ctr"/>
              </a:tabLst>
            </a:pPr>
            <a:endParaRPr lang="en-US" dirty="0"/>
          </a:p>
          <a:p>
            <a:pPr>
              <a:tabLst>
                <a:tab pos="1513583" algn="ctr"/>
              </a:tabLst>
            </a:pPr>
            <a:endParaRPr lang="en-GB" dirty="0"/>
          </a:p>
        </p:txBody>
      </p:sp>
      <p:sp>
        <p:nvSpPr>
          <p:cNvPr id="17" name="Rectangle 16"/>
          <p:cNvSpPr/>
          <p:nvPr/>
        </p:nvSpPr>
        <p:spPr>
          <a:xfrm>
            <a:off x="524969" y="6248345"/>
            <a:ext cx="3366306"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8.05 </a:t>
            </a:r>
            <a:r>
              <a:rPr lang="en-US" dirty="0" smtClean="0"/>
              <a:t>– Inserting a row</a:t>
            </a:r>
            <a:endParaRPr lang="en-GB" dirty="0"/>
          </a:p>
        </p:txBody>
      </p:sp>
      <p:pic>
        <p:nvPicPr>
          <p:cNvPr id="2" name="Picture 1"/>
          <p:cNvPicPr>
            <a:picLocks noChangeAspect="1"/>
          </p:cNvPicPr>
          <p:nvPr/>
        </p:nvPicPr>
        <p:blipFill rotWithShape="1">
          <a:blip r:embed="rId3"/>
          <a:srcRect l="50000" t="13583" r="13775" b="45798"/>
          <a:stretch/>
        </p:blipFill>
        <p:spPr>
          <a:xfrm>
            <a:off x="395536" y="3828706"/>
            <a:ext cx="3744416" cy="2360610"/>
          </a:xfrm>
          <a:prstGeom prst="rect">
            <a:avLst/>
          </a:prstGeom>
          <a:effectLst>
            <a:outerShdw blurRad="152400" dist="38100" dir="2700000" sx="101000" sy="101000" algn="tl" rotWithShape="0">
              <a:prstClr val="black">
                <a:alpha val="30000"/>
              </a:prstClr>
            </a:outerShdw>
          </a:effectLst>
        </p:spPr>
      </p:pic>
      <p:sp>
        <p:nvSpPr>
          <p:cNvPr id="13" name="TextBox 12"/>
          <p:cNvSpPr txBox="1"/>
          <p:nvPr/>
        </p:nvSpPr>
        <p:spPr>
          <a:xfrm>
            <a:off x="4684500" y="249566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8" name="TextBox 17"/>
          <p:cNvSpPr txBox="1"/>
          <p:nvPr/>
        </p:nvSpPr>
        <p:spPr>
          <a:xfrm>
            <a:off x="4684500" y="2491802"/>
            <a:ext cx="4176464" cy="4151136"/>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sz="800" dirty="0" smtClean="0"/>
          </a:p>
          <a:p>
            <a:pPr>
              <a:tabLst>
                <a:tab pos="1513583" algn="ctr"/>
              </a:tabLst>
            </a:pPr>
            <a:r>
              <a:rPr lang="en-US" dirty="0"/>
              <a:t>Now you can see the effect of having added the new row.</a:t>
            </a:r>
            <a:endParaRPr lang="en-US" sz="100" dirty="0" smtClean="0"/>
          </a:p>
          <a:p>
            <a:pPr>
              <a:tabLst>
                <a:tab pos="1513583" algn="ctr"/>
              </a:tabLst>
            </a:pPr>
            <a:endParaRPr lang="en-US" dirty="0"/>
          </a:p>
          <a:p>
            <a:pPr>
              <a:tabLst>
                <a:tab pos="1513583" algn="ctr"/>
              </a:tabLst>
            </a:pPr>
            <a:endParaRPr lang="en-US" dirty="0" smtClean="0"/>
          </a:p>
          <a:p>
            <a:pPr>
              <a:tabLst>
                <a:tab pos="1513583" algn="ctr"/>
              </a:tabLst>
            </a:pPr>
            <a:endParaRPr lang="en-US" dirty="0"/>
          </a:p>
          <a:p>
            <a:pPr>
              <a:tabLst>
                <a:tab pos="1513583" algn="ctr"/>
              </a:tabLst>
            </a:pPr>
            <a:endParaRPr lang="en-US" dirty="0" smtClean="0"/>
          </a:p>
          <a:p>
            <a:pPr>
              <a:tabLst>
                <a:tab pos="1513583" algn="ctr"/>
              </a:tabLst>
            </a:pPr>
            <a:r>
              <a:rPr lang="en-US" dirty="0" smtClean="0"/>
              <a:t/>
            </a:r>
            <a:br>
              <a:rPr lang="en-US" dirty="0" smtClean="0"/>
            </a:br>
            <a:endParaRPr lang="en-US" dirty="0"/>
          </a:p>
          <a:p>
            <a:pPr>
              <a:tabLst>
                <a:tab pos="1513583" algn="ctr"/>
              </a:tabLst>
            </a:pPr>
            <a:endParaRPr lang="en-US" dirty="0" smtClean="0"/>
          </a:p>
          <a:p>
            <a:pPr>
              <a:tabLst>
                <a:tab pos="1513583" algn="ctr"/>
              </a:tabLst>
            </a:pPr>
            <a:endParaRPr lang="en-US" dirty="0" smtClean="0"/>
          </a:p>
          <a:p>
            <a:pPr>
              <a:tabLst>
                <a:tab pos="1513583" algn="ctr"/>
              </a:tabLst>
            </a:pPr>
            <a:endParaRPr lang="en-US" dirty="0"/>
          </a:p>
          <a:p>
            <a:pPr>
              <a:tabLst>
                <a:tab pos="1513583" algn="ctr"/>
              </a:tabLst>
            </a:pPr>
            <a:endParaRPr lang="en-IE" dirty="0" smtClean="0"/>
          </a:p>
          <a:p>
            <a:pPr>
              <a:tabLst>
                <a:tab pos="1513583" algn="ctr"/>
              </a:tabLst>
            </a:pPr>
            <a:endParaRPr lang="en-GB" sz="2400" dirty="0"/>
          </a:p>
        </p:txBody>
      </p:sp>
      <p:sp>
        <p:nvSpPr>
          <p:cNvPr id="19" name="Rectangle 18"/>
          <p:cNvSpPr/>
          <p:nvPr/>
        </p:nvSpPr>
        <p:spPr>
          <a:xfrm>
            <a:off x="5004293" y="6248345"/>
            <a:ext cx="3456139"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8.06 </a:t>
            </a:r>
            <a:r>
              <a:rPr lang="en-US" dirty="0" smtClean="0"/>
              <a:t>– An Inserted row</a:t>
            </a:r>
            <a:endParaRPr lang="en-GB" dirty="0"/>
          </a:p>
        </p:txBody>
      </p:sp>
      <p:pic>
        <p:nvPicPr>
          <p:cNvPr id="3" name="Picture 2"/>
          <p:cNvPicPr>
            <a:picLocks noChangeAspect="1"/>
          </p:cNvPicPr>
          <p:nvPr/>
        </p:nvPicPr>
        <p:blipFill rotWithShape="1">
          <a:blip r:embed="rId4"/>
          <a:srcRect l="756" t="14300" r="28735" b="44750"/>
          <a:stretch/>
        </p:blipFill>
        <p:spPr>
          <a:xfrm>
            <a:off x="4860032" y="3645024"/>
            <a:ext cx="3888432" cy="2407125"/>
          </a:xfrm>
          <a:prstGeom prst="rect">
            <a:avLst/>
          </a:prstGeom>
          <a:effectLst>
            <a:outerShdw blurRad="152400" dist="38100" dir="2700000" sx="101000" sy="101000" algn="tl" rotWithShape="0">
              <a:prstClr val="black">
                <a:alpha val="30000"/>
              </a:prstClr>
            </a:outerShdw>
          </a:effectLst>
        </p:spPr>
      </p:pic>
    </p:spTree>
    <p:extLst>
      <p:ext uri="{BB962C8B-B14F-4D97-AF65-F5344CB8AC3E}">
        <p14:creationId xmlns:p14="http://schemas.microsoft.com/office/powerpoint/2010/main" val="221673575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2" y="1124744"/>
            <a:ext cx="4392488" cy="5632311"/>
          </a:xfrm>
          <a:prstGeom prst="rect">
            <a:avLst/>
          </a:prstGeom>
        </p:spPr>
        <p:txBody>
          <a:bodyPr wrap="square">
            <a:spAutoFit/>
          </a:bodyPr>
          <a:lstStyle/>
          <a:p>
            <a:pPr>
              <a:buClr>
                <a:srgbClr val="0070C0"/>
              </a:buClr>
            </a:pPr>
            <a:r>
              <a:rPr lang="en-US" sz="2400" b="1" dirty="0" smtClean="0">
                <a:solidFill>
                  <a:srgbClr val="C00000"/>
                </a:solidFill>
              </a:rPr>
              <a:t>Manipulate </a:t>
            </a:r>
            <a:r>
              <a:rPr lang="en-US" sz="2400" b="1" dirty="0">
                <a:solidFill>
                  <a:srgbClr val="C00000"/>
                </a:solidFill>
              </a:rPr>
              <a:t>rows and columns</a:t>
            </a:r>
          </a:p>
          <a:p>
            <a:pPr marL="439738" indent="-439738">
              <a:buClr>
                <a:srgbClr val="0070C0"/>
              </a:buClr>
              <a:buFont typeface="Wingdings 3" panose="05040102010807070707" pitchFamily="18" charset="2"/>
              <a:buChar char=""/>
            </a:pPr>
            <a:r>
              <a:rPr lang="en-US" sz="2400" dirty="0"/>
              <a:t>Rows and columns can be resized. Rows can be made taller or shorter and columns can be made wider or narrower. </a:t>
            </a:r>
            <a:endParaRPr lang="en-US" sz="2400" dirty="0" smtClean="0"/>
          </a:p>
          <a:p>
            <a:pPr marL="439738" indent="-439738">
              <a:buClr>
                <a:srgbClr val="0070C0"/>
              </a:buClr>
              <a:buFont typeface="Wingdings 3" panose="05040102010807070707" pitchFamily="18" charset="2"/>
              <a:buChar char=""/>
            </a:pPr>
            <a:r>
              <a:rPr lang="en-US" sz="2400" dirty="0" smtClean="0"/>
              <a:t>Rows </a:t>
            </a:r>
            <a:r>
              <a:rPr lang="en-US" sz="2400" dirty="0"/>
              <a:t>are resized to enable different sizes of text to fit or to allow multiple lines of text within one cell or row. </a:t>
            </a:r>
            <a:endParaRPr lang="en-US" sz="2400" dirty="0" smtClean="0"/>
          </a:p>
          <a:p>
            <a:pPr marL="439738" indent="-439738">
              <a:buClr>
                <a:srgbClr val="0070C0"/>
              </a:buClr>
              <a:buFont typeface="Wingdings 3" panose="05040102010807070707" pitchFamily="18" charset="2"/>
              <a:buChar char=""/>
            </a:pPr>
            <a:r>
              <a:rPr lang="en-US" sz="2400" dirty="0" smtClean="0"/>
              <a:t>Columns </a:t>
            </a:r>
            <a:r>
              <a:rPr lang="en-US" sz="2400" dirty="0"/>
              <a:t>are resized to allow more data to fit in the column or to save space by narrowing the column.</a:t>
            </a:r>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104</a:t>
            </a:r>
            <a:endParaRPr lang="en-GB" sz="1130" b="1" dirty="0">
              <a:latin typeface="Arial" panose="020B0604020202020204" pitchFamily="34" charset="0"/>
              <a:cs typeface="Arial" panose="020B0604020202020204" pitchFamily="34" charset="0"/>
            </a:endParaRPr>
          </a:p>
        </p:txBody>
      </p:sp>
      <p:sp>
        <p:nvSpPr>
          <p:cNvPr id="12" name="TextBox 11"/>
          <p:cNvSpPr txBox="1"/>
          <p:nvPr/>
        </p:nvSpPr>
        <p:spPr>
          <a:xfrm>
            <a:off x="4572000" y="120061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4572000" y="1196752"/>
            <a:ext cx="4351996" cy="4120359"/>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sz="800" dirty="0" smtClean="0"/>
          </a:p>
          <a:p>
            <a:pPr>
              <a:tabLst>
                <a:tab pos="1513583" algn="ctr"/>
              </a:tabLst>
            </a:pPr>
            <a:r>
              <a:rPr lang="en-US" sz="2100" dirty="0"/>
              <a:t>The rows and columns in this spreadsheet have been resized.</a:t>
            </a:r>
            <a:endParaRPr lang="en-US" sz="2100" dirty="0" smtClean="0"/>
          </a:p>
          <a:p>
            <a:pPr>
              <a:tabLst>
                <a:tab pos="1513583" algn="ctr"/>
              </a:tabLst>
            </a:pPr>
            <a:endParaRPr lang="en-US" sz="2100" dirty="0"/>
          </a:p>
          <a:p>
            <a:pPr>
              <a:tabLst>
                <a:tab pos="1513583" algn="ctr"/>
              </a:tabLst>
            </a:pPr>
            <a:endParaRPr lang="en-US" sz="2100" dirty="0" smtClean="0"/>
          </a:p>
          <a:p>
            <a:pPr>
              <a:tabLst>
                <a:tab pos="1513583" algn="ctr"/>
              </a:tabLst>
            </a:pPr>
            <a:endParaRPr lang="en-US" dirty="0"/>
          </a:p>
          <a:p>
            <a:pPr>
              <a:tabLst>
                <a:tab pos="1513583" algn="ctr"/>
              </a:tabLst>
            </a:pPr>
            <a:endParaRPr lang="en-US" sz="2000" dirty="0" smtClean="0"/>
          </a:p>
          <a:p>
            <a:pPr>
              <a:tabLst>
                <a:tab pos="1513583" algn="ctr"/>
              </a:tabLst>
            </a:pPr>
            <a:endParaRPr lang="en-US" sz="2000" dirty="0"/>
          </a:p>
          <a:p>
            <a:pPr>
              <a:tabLst>
                <a:tab pos="1513583" algn="ctr"/>
              </a:tabLst>
            </a:pPr>
            <a:endParaRPr lang="en-US" sz="2000" dirty="0" smtClean="0"/>
          </a:p>
          <a:p>
            <a:pPr>
              <a:tabLst>
                <a:tab pos="1513583" algn="ctr"/>
              </a:tabLst>
            </a:pPr>
            <a:endParaRPr lang="en-US" sz="2000" dirty="0"/>
          </a:p>
          <a:p>
            <a:pPr>
              <a:tabLst>
                <a:tab pos="1513583" algn="ctr"/>
              </a:tabLst>
            </a:pPr>
            <a:endParaRPr lang="en-US" sz="2000" dirty="0" smtClean="0"/>
          </a:p>
          <a:p>
            <a:pPr>
              <a:tabLst>
                <a:tab pos="1513583" algn="ctr"/>
              </a:tabLst>
            </a:pPr>
            <a:endParaRPr lang="en-US" dirty="0" smtClean="0"/>
          </a:p>
          <a:p>
            <a:pPr>
              <a:tabLst>
                <a:tab pos="1513583" algn="ctr"/>
              </a:tabLst>
            </a:pPr>
            <a:endParaRPr lang="en-US" dirty="0"/>
          </a:p>
        </p:txBody>
      </p:sp>
      <p:sp>
        <p:nvSpPr>
          <p:cNvPr id="17" name="Rectangle 16"/>
          <p:cNvSpPr/>
          <p:nvPr/>
        </p:nvSpPr>
        <p:spPr>
          <a:xfrm>
            <a:off x="4610732" y="4869160"/>
            <a:ext cx="4353756"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8.07 </a:t>
            </a:r>
            <a:r>
              <a:rPr lang="en-US" dirty="0"/>
              <a:t>– Height and width resized.</a:t>
            </a:r>
            <a:endParaRPr lang="en-GB" dirty="0"/>
          </a:p>
        </p:txBody>
      </p:sp>
      <p:pic>
        <p:nvPicPr>
          <p:cNvPr id="5" name="Picture 4"/>
          <p:cNvPicPr>
            <a:picLocks noChangeAspect="1"/>
          </p:cNvPicPr>
          <p:nvPr/>
        </p:nvPicPr>
        <p:blipFill rotWithShape="1">
          <a:blip r:embed="rId3"/>
          <a:srcRect l="757" t="14300" r="22021" b="42651"/>
          <a:stretch/>
        </p:blipFill>
        <p:spPr>
          <a:xfrm>
            <a:off x="4860031" y="2348880"/>
            <a:ext cx="3920327" cy="2329470"/>
          </a:xfrm>
          <a:prstGeom prst="rect">
            <a:avLst/>
          </a:prstGeom>
          <a:effectLst>
            <a:outerShdw blurRad="152400" dist="38100" dir="2700000" sx="101000" sy="101000" algn="tl" rotWithShape="0">
              <a:prstClr val="black">
                <a:alpha val="30000"/>
              </a:prstClr>
            </a:outerShdw>
          </a:effectLst>
        </p:spPr>
      </p:pic>
    </p:spTree>
    <p:extLst>
      <p:ext uri="{BB962C8B-B14F-4D97-AF65-F5344CB8AC3E}">
        <p14:creationId xmlns:p14="http://schemas.microsoft.com/office/powerpoint/2010/main" val="104184435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2" y="1124744"/>
            <a:ext cx="8784976" cy="1877437"/>
          </a:xfrm>
          <a:prstGeom prst="rect">
            <a:avLst/>
          </a:prstGeom>
        </p:spPr>
        <p:txBody>
          <a:bodyPr wrap="square">
            <a:spAutoFit/>
          </a:bodyPr>
          <a:lstStyle/>
          <a:p>
            <a:pPr>
              <a:buClr>
                <a:srgbClr val="0070C0"/>
              </a:buClr>
            </a:pPr>
            <a:r>
              <a:rPr lang="en-US" sz="2000" b="1" dirty="0" smtClean="0">
                <a:solidFill>
                  <a:srgbClr val="C00000"/>
                </a:solidFill>
              </a:rPr>
              <a:t>Manipulate </a:t>
            </a:r>
            <a:r>
              <a:rPr lang="en-US" sz="2000" b="1" dirty="0">
                <a:solidFill>
                  <a:srgbClr val="C00000"/>
                </a:solidFill>
              </a:rPr>
              <a:t>rows and columns</a:t>
            </a:r>
          </a:p>
          <a:p>
            <a:pPr marL="439738" indent="-439738">
              <a:buClr>
                <a:srgbClr val="0070C0"/>
              </a:buClr>
              <a:buFont typeface="Wingdings 3" panose="05040102010807070707" pitchFamily="18" charset="2"/>
              <a:buChar char=""/>
            </a:pPr>
            <a:r>
              <a:rPr lang="en-US" sz="2400" dirty="0" smtClean="0"/>
              <a:t>It </a:t>
            </a:r>
            <a:r>
              <a:rPr lang="en-US" sz="2400" dirty="0"/>
              <a:t>is possible to hide a row or column. Rows or columns are </a:t>
            </a:r>
            <a:r>
              <a:rPr lang="en-US" sz="2400" dirty="0" smtClean="0"/>
              <a:t>hidden </a:t>
            </a:r>
            <a:r>
              <a:rPr lang="en-US" sz="2400" dirty="0"/>
              <a:t>because they may contain information that does not need to be seen by the user or they may contain private or confidential data that should not be seen by the user.</a:t>
            </a:r>
          </a:p>
        </p:txBody>
      </p:sp>
      <p:sp>
        <p:nvSpPr>
          <p:cNvPr id="4" name="Round Same Side Corner Rectangle 3">
            <a:hlinkClick r:id="" action="ppaction://noaction"/>
          </p:cNvPr>
          <p:cNvSpPr/>
          <p:nvPr/>
        </p:nvSpPr>
        <p:spPr>
          <a:xfrm>
            <a:off x="680424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105</a:t>
            </a:r>
            <a:endParaRPr lang="en-GB" sz="1130" b="1" dirty="0">
              <a:latin typeface="Arial" panose="020B0604020202020204" pitchFamily="34" charset="0"/>
              <a:cs typeface="Arial" panose="020B0604020202020204" pitchFamily="34" charset="0"/>
            </a:endParaRPr>
          </a:p>
        </p:txBody>
      </p:sp>
      <p:sp>
        <p:nvSpPr>
          <p:cNvPr id="12" name="TextBox 11"/>
          <p:cNvSpPr txBox="1"/>
          <p:nvPr/>
        </p:nvSpPr>
        <p:spPr>
          <a:xfrm>
            <a:off x="179512" y="300081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179512" y="2996952"/>
            <a:ext cx="4351996" cy="3674083"/>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sz="800" dirty="0" smtClean="0"/>
          </a:p>
          <a:p>
            <a:pPr>
              <a:tabLst>
                <a:tab pos="1513583" algn="ctr"/>
              </a:tabLst>
            </a:pPr>
            <a:r>
              <a:rPr lang="en-US" sz="2100" dirty="0"/>
              <a:t>Here you can see the process of hiding column C.</a:t>
            </a:r>
          </a:p>
          <a:p>
            <a:pPr>
              <a:tabLst>
                <a:tab pos="1513583" algn="ctr"/>
              </a:tabLst>
            </a:pPr>
            <a:endParaRPr lang="en-US" sz="2100" dirty="0" smtClean="0"/>
          </a:p>
          <a:p>
            <a:pPr>
              <a:tabLst>
                <a:tab pos="1513583" algn="ctr"/>
              </a:tabLst>
            </a:pPr>
            <a:endParaRPr lang="en-US" dirty="0"/>
          </a:p>
          <a:p>
            <a:pPr>
              <a:tabLst>
                <a:tab pos="1513583" algn="ctr"/>
              </a:tabLst>
            </a:pPr>
            <a:endParaRPr lang="en-US" sz="2000" dirty="0" smtClean="0"/>
          </a:p>
          <a:p>
            <a:pPr>
              <a:tabLst>
                <a:tab pos="1513583" algn="ctr"/>
              </a:tabLst>
            </a:pPr>
            <a:endParaRPr lang="en-US" sz="2000" dirty="0"/>
          </a:p>
          <a:p>
            <a:pPr>
              <a:tabLst>
                <a:tab pos="1513583" algn="ctr"/>
              </a:tabLst>
            </a:pPr>
            <a:endParaRPr lang="en-US" sz="3200" dirty="0"/>
          </a:p>
          <a:p>
            <a:pPr>
              <a:tabLst>
                <a:tab pos="1513583" algn="ctr"/>
              </a:tabLst>
            </a:pPr>
            <a:endParaRPr lang="en-US" sz="2000" dirty="0" smtClean="0"/>
          </a:p>
          <a:p>
            <a:pPr>
              <a:tabLst>
                <a:tab pos="1513583" algn="ctr"/>
              </a:tabLst>
            </a:pPr>
            <a:endParaRPr lang="en-US" dirty="0" smtClean="0"/>
          </a:p>
          <a:p>
            <a:pPr>
              <a:tabLst>
                <a:tab pos="1513583" algn="ctr"/>
              </a:tabLst>
            </a:pPr>
            <a:endParaRPr lang="en-US" dirty="0"/>
          </a:p>
        </p:txBody>
      </p:sp>
      <p:sp>
        <p:nvSpPr>
          <p:cNvPr id="17" name="Rectangle 16"/>
          <p:cNvSpPr/>
          <p:nvPr/>
        </p:nvSpPr>
        <p:spPr>
          <a:xfrm>
            <a:off x="527038" y="6309320"/>
            <a:ext cx="3468898"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8.08 </a:t>
            </a:r>
            <a:r>
              <a:rPr lang="en-US" dirty="0"/>
              <a:t>– </a:t>
            </a:r>
            <a:r>
              <a:rPr lang="en-US" dirty="0" smtClean="0"/>
              <a:t>Hiding a Column</a:t>
            </a:r>
            <a:endParaRPr lang="en-GB" dirty="0"/>
          </a:p>
        </p:txBody>
      </p:sp>
      <p:sp>
        <p:nvSpPr>
          <p:cNvPr id="9" name="TextBox 8"/>
          <p:cNvSpPr txBox="1"/>
          <p:nvPr/>
        </p:nvSpPr>
        <p:spPr>
          <a:xfrm>
            <a:off x="4628250" y="300081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0" name="TextBox 9"/>
          <p:cNvSpPr txBox="1"/>
          <p:nvPr/>
        </p:nvSpPr>
        <p:spPr>
          <a:xfrm>
            <a:off x="4628250" y="2996952"/>
            <a:ext cx="4351996" cy="3674083"/>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sz="800" dirty="0" smtClean="0"/>
          </a:p>
          <a:p>
            <a:pPr>
              <a:tabLst>
                <a:tab pos="1513583" algn="ctr"/>
              </a:tabLst>
            </a:pPr>
            <a:r>
              <a:rPr lang="en-US" sz="2100" dirty="0"/>
              <a:t>Now you can see that column C has been hidden</a:t>
            </a:r>
            <a:r>
              <a:rPr lang="en-US" sz="2100" dirty="0" smtClean="0"/>
              <a:t>.</a:t>
            </a:r>
          </a:p>
          <a:p>
            <a:pPr>
              <a:tabLst>
                <a:tab pos="1513583" algn="ctr"/>
              </a:tabLst>
            </a:pPr>
            <a:endParaRPr lang="en-US" sz="2100" dirty="0" smtClean="0"/>
          </a:p>
          <a:p>
            <a:pPr>
              <a:tabLst>
                <a:tab pos="1513583" algn="ctr"/>
              </a:tabLst>
            </a:pPr>
            <a:endParaRPr lang="en-US" dirty="0"/>
          </a:p>
          <a:p>
            <a:pPr>
              <a:tabLst>
                <a:tab pos="1513583" algn="ctr"/>
              </a:tabLst>
            </a:pPr>
            <a:endParaRPr lang="en-US" sz="2000" dirty="0" smtClean="0"/>
          </a:p>
          <a:p>
            <a:pPr>
              <a:tabLst>
                <a:tab pos="1513583" algn="ctr"/>
              </a:tabLst>
            </a:pPr>
            <a:endParaRPr lang="en-US" sz="2000" dirty="0"/>
          </a:p>
          <a:p>
            <a:pPr>
              <a:tabLst>
                <a:tab pos="1513583" algn="ctr"/>
              </a:tabLst>
            </a:pPr>
            <a:endParaRPr lang="en-US" sz="3200" dirty="0"/>
          </a:p>
          <a:p>
            <a:pPr>
              <a:tabLst>
                <a:tab pos="1513583" algn="ctr"/>
              </a:tabLst>
            </a:pPr>
            <a:endParaRPr lang="en-US" sz="2000" dirty="0" smtClean="0"/>
          </a:p>
          <a:p>
            <a:pPr>
              <a:tabLst>
                <a:tab pos="1513583" algn="ctr"/>
              </a:tabLst>
            </a:pPr>
            <a:endParaRPr lang="en-US" dirty="0" smtClean="0"/>
          </a:p>
          <a:p>
            <a:pPr>
              <a:tabLst>
                <a:tab pos="1513583" algn="ctr"/>
              </a:tabLst>
            </a:pPr>
            <a:endParaRPr lang="en-US" dirty="0"/>
          </a:p>
        </p:txBody>
      </p:sp>
      <p:sp>
        <p:nvSpPr>
          <p:cNvPr id="11" name="Rectangle 10"/>
          <p:cNvSpPr/>
          <p:nvPr/>
        </p:nvSpPr>
        <p:spPr>
          <a:xfrm>
            <a:off x="4975776" y="6309320"/>
            <a:ext cx="3404778"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8.09 </a:t>
            </a:r>
            <a:r>
              <a:rPr lang="en-US" dirty="0"/>
              <a:t>– </a:t>
            </a:r>
            <a:r>
              <a:rPr lang="en-US" dirty="0" smtClean="0"/>
              <a:t>Hidden Column</a:t>
            </a:r>
            <a:endParaRPr lang="en-GB" dirty="0"/>
          </a:p>
        </p:txBody>
      </p:sp>
      <p:pic>
        <p:nvPicPr>
          <p:cNvPr id="2" name="Picture 1"/>
          <p:cNvPicPr>
            <a:picLocks noChangeAspect="1"/>
          </p:cNvPicPr>
          <p:nvPr/>
        </p:nvPicPr>
        <p:blipFill rotWithShape="1">
          <a:blip r:embed="rId3"/>
          <a:srcRect l="50000" t="13582" r="12988" b="41596"/>
          <a:stretch/>
        </p:blipFill>
        <p:spPr>
          <a:xfrm>
            <a:off x="748019" y="4090222"/>
            <a:ext cx="3247917" cy="2211348"/>
          </a:xfrm>
          <a:prstGeom prst="rect">
            <a:avLst/>
          </a:prstGeom>
        </p:spPr>
      </p:pic>
      <p:pic>
        <p:nvPicPr>
          <p:cNvPr id="3" name="Picture 2"/>
          <p:cNvPicPr>
            <a:picLocks noChangeAspect="1"/>
          </p:cNvPicPr>
          <p:nvPr/>
        </p:nvPicPr>
        <p:blipFill rotWithShape="1">
          <a:blip r:embed="rId4"/>
          <a:srcRect l="-363" t="13250" r="38808" b="43700"/>
          <a:stretch/>
        </p:blipFill>
        <p:spPr>
          <a:xfrm>
            <a:off x="5289766" y="4090221"/>
            <a:ext cx="2954642" cy="2202551"/>
          </a:xfrm>
          <a:prstGeom prst="rect">
            <a:avLst/>
          </a:prstGeom>
        </p:spPr>
      </p:pic>
    </p:spTree>
    <p:extLst>
      <p:ext uri="{BB962C8B-B14F-4D97-AF65-F5344CB8AC3E}">
        <p14:creationId xmlns:p14="http://schemas.microsoft.com/office/powerpoint/2010/main" val="162583797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2" y="1124744"/>
            <a:ext cx="4553756" cy="5647700"/>
          </a:xfrm>
          <a:prstGeom prst="rect">
            <a:avLst/>
          </a:prstGeom>
        </p:spPr>
        <p:txBody>
          <a:bodyPr wrap="square">
            <a:spAutoFit/>
          </a:bodyPr>
          <a:lstStyle/>
          <a:p>
            <a:pPr marL="361950" indent="-361950">
              <a:buClr>
                <a:srgbClr val="0070C0"/>
              </a:buClr>
            </a:pPr>
            <a:r>
              <a:rPr lang="en-US" sz="1900" b="1" dirty="0" smtClean="0">
                <a:solidFill>
                  <a:srgbClr val="C00000"/>
                </a:solidFill>
              </a:rPr>
              <a:t>Spreadsheet </a:t>
            </a:r>
            <a:r>
              <a:rPr lang="en-US" sz="1900" b="1" dirty="0">
                <a:solidFill>
                  <a:srgbClr val="C00000"/>
                </a:solidFill>
              </a:rPr>
              <a:t>security</a:t>
            </a:r>
          </a:p>
          <a:p>
            <a:pPr marL="361950" indent="-361950">
              <a:buClr>
                <a:srgbClr val="0070C0"/>
              </a:buClr>
              <a:buFont typeface="Wingdings 3" panose="05040102010807070707" pitchFamily="18" charset="2"/>
              <a:buChar char=""/>
            </a:pPr>
            <a:r>
              <a:rPr lang="en-US" sz="1900" dirty="0"/>
              <a:t>Depending on the software being used, different parts of spreadsheets can be secured in a variety of ways. The simplest form of security is to protect a whole workbook from having any new worksheets added or existing worksheets removed</a:t>
            </a:r>
            <a:r>
              <a:rPr lang="en-US" sz="1900" dirty="0" smtClean="0"/>
              <a:t>.</a:t>
            </a:r>
          </a:p>
          <a:p>
            <a:pPr marL="361950" indent="-361950">
              <a:buClr>
                <a:srgbClr val="0070C0"/>
              </a:buClr>
              <a:buFont typeface="Wingdings 3" panose="05040102010807070707" pitchFamily="18" charset="2"/>
              <a:buChar char=""/>
            </a:pPr>
            <a:endParaRPr lang="en-US" sz="1900" dirty="0" smtClean="0"/>
          </a:p>
          <a:p>
            <a:pPr marL="361950" indent="-361950">
              <a:buClr>
                <a:srgbClr val="0070C0"/>
              </a:buClr>
              <a:buFont typeface="Wingdings 3" panose="05040102010807070707" pitchFamily="18" charset="2"/>
              <a:buChar char=""/>
            </a:pPr>
            <a:endParaRPr lang="en-US" sz="1900" dirty="0"/>
          </a:p>
          <a:p>
            <a:pPr marL="361950" indent="-361950">
              <a:buClr>
                <a:srgbClr val="0070C0"/>
              </a:buClr>
              <a:buFont typeface="Wingdings 3" panose="05040102010807070707" pitchFamily="18" charset="2"/>
              <a:buChar char=""/>
            </a:pPr>
            <a:endParaRPr lang="en-US" sz="1900" dirty="0" smtClean="0"/>
          </a:p>
          <a:p>
            <a:pPr marL="361950" indent="-361950">
              <a:buClr>
                <a:srgbClr val="0070C0"/>
              </a:buClr>
              <a:buFont typeface="Wingdings 3" panose="05040102010807070707" pitchFamily="18" charset="2"/>
              <a:buChar char=""/>
            </a:pPr>
            <a:endParaRPr lang="en-US" sz="1900" dirty="0"/>
          </a:p>
          <a:p>
            <a:pPr marL="361950" indent="-361950">
              <a:buClr>
                <a:srgbClr val="0070C0"/>
              </a:buClr>
              <a:buFont typeface="Wingdings 3" panose="05040102010807070707" pitchFamily="18" charset="2"/>
              <a:buChar char=""/>
            </a:pPr>
            <a:endParaRPr lang="en-US" sz="1900" dirty="0" smtClean="0"/>
          </a:p>
          <a:p>
            <a:pPr marL="361950" indent="-361950">
              <a:buClr>
                <a:srgbClr val="0070C0"/>
              </a:buClr>
              <a:buFont typeface="Wingdings 3" panose="05040102010807070707" pitchFamily="18" charset="2"/>
              <a:buChar char=""/>
            </a:pPr>
            <a:endParaRPr lang="en-US" sz="1900" dirty="0"/>
          </a:p>
          <a:p>
            <a:pPr marL="361950" indent="-361950">
              <a:buClr>
                <a:srgbClr val="0070C0"/>
              </a:buClr>
              <a:buFont typeface="Wingdings 3" panose="05040102010807070707" pitchFamily="18" charset="2"/>
              <a:buChar char=""/>
            </a:pPr>
            <a:endParaRPr lang="en-US" sz="1900" dirty="0" smtClean="0"/>
          </a:p>
          <a:p>
            <a:pPr marL="361950" indent="-361950">
              <a:buClr>
                <a:srgbClr val="0070C0"/>
              </a:buClr>
            </a:pPr>
            <a:endParaRPr lang="en-US" sz="1900" dirty="0" smtClean="0"/>
          </a:p>
          <a:p>
            <a:pPr marL="361950" indent="-361950">
              <a:buClr>
                <a:srgbClr val="0070C0"/>
              </a:buClr>
              <a:buFont typeface="Wingdings 3" panose="05040102010807070707" pitchFamily="18" charset="2"/>
              <a:buChar char=""/>
            </a:pPr>
            <a:r>
              <a:rPr lang="en-US" sz="1900" dirty="0" smtClean="0"/>
              <a:t>Following on from this, it is possible to protect a worksheet from having any changes made to it.</a:t>
            </a:r>
            <a:endParaRPr lang="en-US" sz="1900" dirty="0"/>
          </a:p>
        </p:txBody>
      </p:sp>
      <p:sp>
        <p:nvSpPr>
          <p:cNvPr id="4" name="Round Same Side Corner Rectangle 3">
            <a:hlinkClick r:id="" action="ppaction://noaction"/>
          </p:cNvPr>
          <p:cNvSpPr/>
          <p:nvPr/>
        </p:nvSpPr>
        <p:spPr>
          <a:xfrm>
            <a:off x="681211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105</a:t>
            </a:r>
            <a:endParaRPr lang="en-GB" sz="1130" b="1" dirty="0">
              <a:latin typeface="Arial" panose="020B0604020202020204" pitchFamily="34" charset="0"/>
              <a:cs typeface="Arial" panose="020B0604020202020204" pitchFamily="34" charset="0"/>
            </a:endParaRPr>
          </a:p>
        </p:txBody>
      </p:sp>
      <p:sp>
        <p:nvSpPr>
          <p:cNvPr id="9" name="TextBox 8"/>
          <p:cNvSpPr txBox="1"/>
          <p:nvPr/>
        </p:nvSpPr>
        <p:spPr>
          <a:xfrm>
            <a:off x="4716016" y="1128602"/>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0" name="TextBox 9"/>
          <p:cNvSpPr txBox="1"/>
          <p:nvPr/>
        </p:nvSpPr>
        <p:spPr>
          <a:xfrm>
            <a:off x="4733268" y="1124744"/>
            <a:ext cx="4231220" cy="5582297"/>
          </a:xfrm>
          <a:prstGeom prst="rect">
            <a:avLst/>
          </a:prstGeom>
          <a:noFill/>
          <a:ln w="38100">
            <a:solidFill>
              <a:schemeClr val="accent6">
                <a:lumMod val="75000"/>
              </a:schemeClr>
            </a:solidFill>
          </a:ln>
        </p:spPr>
        <p:txBody>
          <a:bodyPr wrap="square" lIns="72000" rIns="72000" rtlCol="0">
            <a:spAutoFit/>
          </a:bodyPr>
          <a:lstStyle/>
          <a:p>
            <a:pPr algn="ctr"/>
            <a:endParaRPr lang="en-GB" sz="1575" dirty="0"/>
          </a:p>
          <a:p>
            <a:pPr>
              <a:tabLst>
                <a:tab pos="1513583" algn="ctr"/>
              </a:tabLst>
            </a:pPr>
            <a:endParaRPr lang="en-GB" sz="800" dirty="0" smtClean="0"/>
          </a:p>
          <a:p>
            <a:pPr>
              <a:tabLst>
                <a:tab pos="1513583" algn="ctr"/>
              </a:tabLst>
            </a:pPr>
            <a:r>
              <a:rPr lang="en-US" sz="1900" dirty="0" smtClean="0"/>
              <a:t>In this example, the worksheet is protected to the extent that no changes can be made to any data and no data can be selected. No columns can be added and no rows can be added. Cells and rows cannot be formatted. This is useful if the whole worksheet contains just output data or a data table.</a:t>
            </a:r>
          </a:p>
          <a:p>
            <a:pPr>
              <a:tabLst>
                <a:tab pos="1513583" algn="ctr"/>
              </a:tabLst>
            </a:pPr>
            <a:endParaRPr lang="en-US" dirty="0"/>
          </a:p>
          <a:p>
            <a:pPr>
              <a:tabLst>
                <a:tab pos="1513583" algn="ctr"/>
              </a:tabLst>
            </a:pPr>
            <a:endParaRPr lang="en-US" sz="2000" dirty="0" smtClean="0"/>
          </a:p>
          <a:p>
            <a:pPr>
              <a:tabLst>
                <a:tab pos="1513583" algn="ctr"/>
              </a:tabLst>
            </a:pPr>
            <a:endParaRPr lang="en-US" sz="1200" dirty="0"/>
          </a:p>
          <a:p>
            <a:pPr>
              <a:tabLst>
                <a:tab pos="1513583" algn="ctr"/>
              </a:tabLst>
            </a:pPr>
            <a:endParaRPr lang="en-US" sz="5400" dirty="0"/>
          </a:p>
          <a:p>
            <a:pPr>
              <a:tabLst>
                <a:tab pos="1513583" algn="ctr"/>
              </a:tabLst>
            </a:pPr>
            <a:endParaRPr lang="en-US" sz="2000" dirty="0" smtClean="0"/>
          </a:p>
          <a:p>
            <a:pPr>
              <a:tabLst>
                <a:tab pos="1513583" algn="ctr"/>
              </a:tabLst>
            </a:pPr>
            <a:endParaRPr lang="en-US" dirty="0" smtClean="0"/>
          </a:p>
          <a:p>
            <a:pPr>
              <a:tabLst>
                <a:tab pos="1513583" algn="ctr"/>
              </a:tabLst>
            </a:pPr>
            <a:endParaRPr lang="en-US" dirty="0"/>
          </a:p>
        </p:txBody>
      </p:sp>
      <p:sp>
        <p:nvSpPr>
          <p:cNvPr id="11" name="Rectangle 10"/>
          <p:cNvSpPr/>
          <p:nvPr/>
        </p:nvSpPr>
        <p:spPr>
          <a:xfrm>
            <a:off x="5220072" y="6423139"/>
            <a:ext cx="3662221" cy="246221"/>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1600" b="1" dirty="0" smtClean="0"/>
              <a:t>Figure 8.11 </a:t>
            </a:r>
            <a:r>
              <a:rPr lang="en-US" sz="1600" dirty="0"/>
              <a:t>– </a:t>
            </a:r>
            <a:r>
              <a:rPr lang="en-US" sz="1600" dirty="0" smtClean="0"/>
              <a:t>Worksheet Protection</a:t>
            </a:r>
            <a:endParaRPr lang="en-GB" sz="1600" dirty="0"/>
          </a:p>
        </p:txBody>
      </p:sp>
      <p:pic>
        <p:nvPicPr>
          <p:cNvPr id="6" name="Picture 5"/>
          <p:cNvPicPr>
            <a:picLocks noChangeAspect="1"/>
          </p:cNvPicPr>
          <p:nvPr/>
        </p:nvPicPr>
        <p:blipFill rotWithShape="1">
          <a:blip r:embed="rId3"/>
          <a:srcRect l="388" t="13583" r="63388" b="51401"/>
          <a:stretch/>
        </p:blipFill>
        <p:spPr>
          <a:xfrm>
            <a:off x="1043608" y="3573016"/>
            <a:ext cx="3312368" cy="1800200"/>
          </a:xfrm>
          <a:prstGeom prst="rect">
            <a:avLst/>
          </a:prstGeom>
          <a:effectLst>
            <a:outerShdw blurRad="152400" dist="38100" dir="2700000" sx="101000" sy="101000" algn="tl" rotWithShape="0">
              <a:prstClr val="black">
                <a:alpha val="30000"/>
              </a:prstClr>
            </a:outerShdw>
          </a:effectLst>
        </p:spPr>
      </p:pic>
      <p:sp>
        <p:nvSpPr>
          <p:cNvPr id="15" name="Rectangle 14"/>
          <p:cNvSpPr/>
          <p:nvPr/>
        </p:nvSpPr>
        <p:spPr>
          <a:xfrm>
            <a:off x="755576" y="5469250"/>
            <a:ext cx="3977692"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8.10 </a:t>
            </a:r>
            <a:r>
              <a:rPr lang="en-US" dirty="0"/>
              <a:t>– </a:t>
            </a:r>
            <a:r>
              <a:rPr lang="en-US" dirty="0" smtClean="0"/>
              <a:t>Workbook Protection</a:t>
            </a:r>
            <a:endParaRPr lang="en-GB" dirty="0"/>
          </a:p>
        </p:txBody>
      </p:sp>
      <p:pic>
        <p:nvPicPr>
          <p:cNvPr id="7" name="Picture 6"/>
          <p:cNvPicPr>
            <a:picLocks noChangeAspect="1"/>
          </p:cNvPicPr>
          <p:nvPr/>
        </p:nvPicPr>
        <p:blipFill rotWithShape="1">
          <a:blip r:embed="rId4"/>
          <a:srcRect l="388" t="12182" r="68900" b="35993"/>
          <a:stretch/>
        </p:blipFill>
        <p:spPr>
          <a:xfrm>
            <a:off x="5940152" y="4182127"/>
            <a:ext cx="2318077" cy="2199201"/>
          </a:xfrm>
          <a:prstGeom prst="rect">
            <a:avLst/>
          </a:prstGeom>
        </p:spPr>
      </p:pic>
    </p:spTree>
    <p:extLst>
      <p:ext uri="{BB962C8B-B14F-4D97-AF65-F5344CB8AC3E}">
        <p14:creationId xmlns:p14="http://schemas.microsoft.com/office/powerpoint/2010/main" val="2261541554"/>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3743331" y="1124744"/>
            <a:ext cx="5221157" cy="5632311"/>
          </a:xfrm>
          <a:prstGeom prst="rect">
            <a:avLst/>
          </a:prstGeom>
        </p:spPr>
        <p:txBody>
          <a:bodyPr wrap="square">
            <a:spAutoFit/>
          </a:bodyPr>
          <a:lstStyle/>
          <a:p>
            <a:pPr marL="361950" indent="-361950">
              <a:buClr>
                <a:srgbClr val="0070C0"/>
              </a:buClr>
            </a:pPr>
            <a:r>
              <a:rPr lang="en-US" sz="2400" b="1" dirty="0" smtClean="0">
                <a:solidFill>
                  <a:srgbClr val="C00000"/>
                </a:solidFill>
              </a:rPr>
              <a:t>Spreadsheet </a:t>
            </a:r>
            <a:r>
              <a:rPr lang="en-US" sz="2400" b="1" dirty="0">
                <a:solidFill>
                  <a:srgbClr val="C00000"/>
                </a:solidFill>
              </a:rPr>
              <a:t>security</a:t>
            </a:r>
          </a:p>
          <a:p>
            <a:pPr marL="361950" indent="-361950">
              <a:buClr>
                <a:srgbClr val="0070C0"/>
              </a:buClr>
              <a:buFont typeface="Wingdings 3" panose="05040102010807070707" pitchFamily="18" charset="2"/>
              <a:buChar char=""/>
            </a:pPr>
            <a:r>
              <a:rPr lang="en-US" sz="2400" dirty="0"/>
              <a:t>It is also possible to protect a worksheet but allow the user to change certain cells within that worksheet. This enables a developer to protect all the formatting, titles and structure but allow the user to enter and change input </a:t>
            </a:r>
            <a:r>
              <a:rPr lang="en-US" sz="2400" dirty="0" smtClean="0"/>
              <a:t>data.</a:t>
            </a:r>
          </a:p>
          <a:p>
            <a:pPr marL="361950" indent="-361950">
              <a:buClr>
                <a:srgbClr val="0070C0"/>
              </a:buClr>
              <a:buFont typeface="Wingdings 3" panose="05040102010807070707" pitchFamily="18" charset="2"/>
              <a:buChar char=""/>
            </a:pPr>
            <a:r>
              <a:rPr lang="en-US" sz="2400" dirty="0" smtClean="0"/>
              <a:t>To </a:t>
            </a:r>
            <a:r>
              <a:rPr lang="en-US" sz="2400" dirty="0"/>
              <a:t>do this, cells that are allowed to be edited must be unlocked prior to protecting the worksheet. It is then necessary to protect the sheet but allow unlocked cells to be selected.</a:t>
            </a:r>
          </a:p>
        </p:txBody>
      </p:sp>
      <p:sp>
        <p:nvSpPr>
          <p:cNvPr id="4" name="Round Same Side Corner Rectangle 3">
            <a:hlinkClick r:id="" action="ppaction://noaction"/>
          </p:cNvPr>
          <p:cNvSpPr/>
          <p:nvPr/>
        </p:nvSpPr>
        <p:spPr>
          <a:xfrm>
            <a:off x="681211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105</a:t>
            </a:r>
            <a:endParaRPr lang="en-GB" sz="1130" b="1" dirty="0">
              <a:latin typeface="Arial" panose="020B0604020202020204" pitchFamily="34" charset="0"/>
              <a:cs typeface="Arial" panose="020B0604020202020204" pitchFamily="34" charset="0"/>
            </a:endParaRPr>
          </a:p>
        </p:txBody>
      </p:sp>
      <p:sp>
        <p:nvSpPr>
          <p:cNvPr id="12" name="TextBox 11"/>
          <p:cNvSpPr txBox="1"/>
          <p:nvPr/>
        </p:nvSpPr>
        <p:spPr>
          <a:xfrm>
            <a:off x="190339" y="1116613"/>
            <a:ext cx="3445557" cy="4708981"/>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3600" dirty="0"/>
          </a:p>
          <a:p>
            <a:pPr>
              <a:buClr>
                <a:schemeClr val="tx2">
                  <a:lumMod val="75000"/>
                </a:schemeClr>
              </a:buClr>
            </a:pPr>
            <a:r>
              <a:rPr lang="en-US" sz="2400" dirty="0" smtClean="0"/>
              <a:t>CD </a:t>
            </a:r>
            <a:r>
              <a:rPr lang="en-US" sz="2400" dirty="0"/>
              <a:t>8.01 Rows and columns Open CD 8.01 Rows and columns.</a:t>
            </a:r>
          </a:p>
          <a:p>
            <a:pPr marL="342900" indent="-342900">
              <a:buClr>
                <a:schemeClr val="tx2">
                  <a:lumMod val="75000"/>
                </a:schemeClr>
              </a:buClr>
              <a:buFont typeface="+mj-lt"/>
              <a:buAutoNum type="arabicPeriod"/>
            </a:pPr>
            <a:r>
              <a:rPr lang="en-US" sz="2400" dirty="0" smtClean="0"/>
              <a:t>Insert </a:t>
            </a:r>
            <a:r>
              <a:rPr lang="en-US" sz="2400" dirty="0"/>
              <a:t>a row above row 5.</a:t>
            </a:r>
          </a:p>
          <a:p>
            <a:pPr marL="342900" indent="-342900">
              <a:buClr>
                <a:schemeClr val="tx2">
                  <a:lumMod val="75000"/>
                </a:schemeClr>
              </a:buClr>
              <a:buFont typeface="+mj-lt"/>
              <a:buAutoNum type="arabicPeriod"/>
            </a:pPr>
            <a:r>
              <a:rPr lang="en-US" sz="2400" dirty="0" smtClean="0"/>
              <a:t>Delete </a:t>
            </a:r>
            <a:r>
              <a:rPr lang="en-US" sz="2400" dirty="0"/>
              <a:t>column C.</a:t>
            </a:r>
          </a:p>
          <a:p>
            <a:pPr marL="342900" indent="-342900">
              <a:buClr>
                <a:schemeClr val="tx2">
                  <a:lumMod val="75000"/>
                </a:schemeClr>
              </a:buClr>
              <a:buFont typeface="+mj-lt"/>
              <a:buAutoNum type="arabicPeriod"/>
            </a:pPr>
            <a:r>
              <a:rPr lang="en-US" sz="2400" dirty="0" smtClean="0"/>
              <a:t>Increase </a:t>
            </a:r>
            <a:r>
              <a:rPr lang="en-US" sz="2400" dirty="0"/>
              <a:t>the height of </a:t>
            </a:r>
            <a:r>
              <a:rPr lang="en-US" sz="2400" dirty="0" smtClean="0"/>
              <a:t>row</a:t>
            </a:r>
          </a:p>
          <a:p>
            <a:pPr marL="342900" indent="-342900">
              <a:buClr>
                <a:schemeClr val="tx2">
                  <a:lumMod val="75000"/>
                </a:schemeClr>
              </a:buClr>
              <a:buFont typeface="+mj-lt"/>
              <a:buAutoNum type="arabicPeriod"/>
            </a:pPr>
            <a:r>
              <a:rPr lang="en-US" sz="2400" dirty="0" smtClean="0"/>
              <a:t>Decrease </a:t>
            </a:r>
            <a:r>
              <a:rPr lang="en-US" sz="2400" dirty="0"/>
              <a:t>the width of column B. </a:t>
            </a:r>
          </a:p>
          <a:p>
            <a:pPr marL="342900" indent="-342900">
              <a:buClr>
                <a:schemeClr val="tx2">
                  <a:lumMod val="75000"/>
                </a:schemeClr>
              </a:buClr>
              <a:buFont typeface="+mj-lt"/>
              <a:buAutoNum type="arabicPeriod"/>
            </a:pPr>
            <a:r>
              <a:rPr lang="en-US" sz="2400" dirty="0" smtClean="0"/>
              <a:t>Hide </a:t>
            </a:r>
            <a:r>
              <a:rPr lang="en-US" sz="2400" dirty="0"/>
              <a:t>rows 2 and 3.</a:t>
            </a:r>
          </a:p>
        </p:txBody>
      </p:sp>
      <p:sp>
        <p:nvSpPr>
          <p:cNvPr id="13" name="TextBox 12"/>
          <p:cNvSpPr txBox="1"/>
          <p:nvPr/>
        </p:nvSpPr>
        <p:spPr>
          <a:xfrm>
            <a:off x="207014" y="1126215"/>
            <a:ext cx="1124626"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400" b="1" dirty="0" smtClean="0">
                <a:solidFill>
                  <a:schemeClr val="bg1"/>
                </a:solidFill>
              </a:rPr>
              <a:t>Task</a:t>
            </a:r>
            <a:endParaRPr lang="en-GB" b="1" dirty="0">
              <a:solidFill>
                <a:schemeClr val="bg1"/>
              </a:solidFill>
            </a:endParaRPr>
          </a:p>
        </p:txBody>
      </p:sp>
      <p:pic>
        <p:nvPicPr>
          <p:cNvPr id="14" name="Picture 2" descr="Image result for cd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2896" y="997852"/>
            <a:ext cx="538395" cy="544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318428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4" name="Round Same Side Corner Rectangle 3">
            <a:hlinkClick r:id="" action="ppaction://noaction"/>
          </p:cNvPr>
          <p:cNvSpPr/>
          <p:nvPr/>
        </p:nvSpPr>
        <p:spPr>
          <a:xfrm>
            <a:off x="681211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106</a:t>
            </a:r>
            <a:endParaRPr lang="en-GB" sz="1130" b="1" dirty="0">
              <a:latin typeface="Arial" panose="020B0604020202020204" pitchFamily="34" charset="0"/>
              <a:cs typeface="Arial" panose="020B0604020202020204" pitchFamily="34" charset="0"/>
            </a:endParaRPr>
          </a:p>
        </p:txBody>
      </p:sp>
      <p:sp>
        <p:nvSpPr>
          <p:cNvPr id="8" name="TextBox 7"/>
          <p:cNvSpPr txBox="1"/>
          <p:nvPr/>
        </p:nvSpPr>
        <p:spPr>
          <a:xfrm>
            <a:off x="179512" y="1128602"/>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9" name="TextBox 8"/>
          <p:cNvSpPr txBox="1"/>
          <p:nvPr/>
        </p:nvSpPr>
        <p:spPr>
          <a:xfrm>
            <a:off x="179512" y="1124744"/>
            <a:ext cx="8784976" cy="5544000"/>
          </a:xfrm>
          <a:prstGeom prst="rect">
            <a:avLst/>
          </a:prstGeom>
          <a:noFill/>
          <a:ln w="38100">
            <a:solidFill>
              <a:schemeClr val="accent6">
                <a:lumMod val="75000"/>
              </a:schemeClr>
            </a:solidFill>
          </a:ln>
        </p:spPr>
        <p:txBody>
          <a:bodyPr wrap="square" rIns="20250" numCol="2" rtlCol="0">
            <a:spAutoFit/>
          </a:bodyPr>
          <a:lstStyle/>
          <a:p>
            <a:pPr algn="ctr"/>
            <a:endParaRPr lang="en-GB" sz="1575" dirty="0"/>
          </a:p>
          <a:p>
            <a:pPr>
              <a:tabLst>
                <a:tab pos="1513583" algn="ctr"/>
              </a:tabLst>
            </a:pPr>
            <a:endParaRPr lang="en-GB" sz="1400" dirty="0" smtClean="0"/>
          </a:p>
          <a:p>
            <a:pPr>
              <a:tabLst>
                <a:tab pos="1513583" algn="ctr"/>
              </a:tabLst>
            </a:pPr>
            <a:r>
              <a:rPr lang="en-US" sz="2400" dirty="0"/>
              <a:t>In this example, the commission and prices can be changed by the user so those cells have been set to be unlocked</a:t>
            </a:r>
            <a:r>
              <a:rPr lang="en-US" sz="2400" dirty="0" smtClean="0"/>
              <a:t>.</a:t>
            </a:r>
          </a:p>
          <a:p>
            <a:pPr>
              <a:tabLst>
                <a:tab pos="1513583" algn="ctr"/>
              </a:tabLst>
            </a:pPr>
            <a:endParaRPr lang="en-US" sz="2400" dirty="0"/>
          </a:p>
          <a:p>
            <a:pPr>
              <a:tabLst>
                <a:tab pos="1513583" algn="ctr"/>
              </a:tabLst>
            </a:pPr>
            <a:endParaRPr lang="en-US" sz="2400" dirty="0" smtClean="0"/>
          </a:p>
          <a:p>
            <a:pPr>
              <a:tabLst>
                <a:tab pos="1513583" algn="ctr"/>
              </a:tabLst>
            </a:pPr>
            <a:endParaRPr lang="en-US" sz="2400" dirty="0"/>
          </a:p>
          <a:p>
            <a:pPr>
              <a:tabLst>
                <a:tab pos="1513583" algn="ctr"/>
              </a:tabLst>
            </a:pPr>
            <a:endParaRPr lang="en-US" sz="2400" dirty="0" smtClean="0"/>
          </a:p>
          <a:p>
            <a:pPr>
              <a:tabLst>
                <a:tab pos="1513583" algn="ctr"/>
              </a:tabLst>
            </a:pPr>
            <a:endParaRPr lang="en-US" sz="2400" dirty="0"/>
          </a:p>
          <a:p>
            <a:pPr>
              <a:tabLst>
                <a:tab pos="1513583" algn="ctr"/>
              </a:tabLst>
            </a:pPr>
            <a:endParaRPr lang="en-US" sz="2400" dirty="0" smtClean="0"/>
          </a:p>
          <a:p>
            <a:pPr>
              <a:tabLst>
                <a:tab pos="1513583" algn="ctr"/>
              </a:tabLst>
            </a:pPr>
            <a:endParaRPr lang="en-US" sz="2400" dirty="0" smtClean="0"/>
          </a:p>
          <a:p>
            <a:pPr marL="342900" indent="-342900">
              <a:buClr>
                <a:srgbClr val="C00000"/>
              </a:buClr>
              <a:buSzPct val="80000"/>
              <a:buFont typeface="Arial" panose="020B0604020202020204" pitchFamily="34" charset="0"/>
              <a:buChar char="▲"/>
              <a:tabLst>
                <a:tab pos="1513583" algn="ctr"/>
              </a:tabLst>
            </a:pPr>
            <a:r>
              <a:rPr lang="en-US" sz="2400" b="1" dirty="0" smtClean="0"/>
              <a:t>Figure </a:t>
            </a:r>
            <a:r>
              <a:rPr lang="en-US" sz="2400" b="1" dirty="0"/>
              <a:t>8.12 </a:t>
            </a:r>
            <a:r>
              <a:rPr lang="en-US" sz="2400" dirty="0"/>
              <a:t>- Unlocked cell</a:t>
            </a:r>
            <a:r>
              <a:rPr lang="en-US" sz="2400" dirty="0" smtClean="0"/>
              <a:t>.</a:t>
            </a:r>
          </a:p>
          <a:p>
            <a:pPr>
              <a:tabLst>
                <a:tab pos="1513583" algn="ctr"/>
              </a:tabLst>
            </a:pPr>
            <a:r>
              <a:rPr lang="en-US" sz="2400" dirty="0" smtClean="0"/>
              <a:t>Now </a:t>
            </a:r>
            <a:r>
              <a:rPr lang="en-US" sz="2400" dirty="0"/>
              <a:t>that those cells have been unlocked, the sheet can be protected and only the unlocked cells can be selected</a:t>
            </a:r>
            <a:r>
              <a:rPr lang="en-US" sz="2400" dirty="0" smtClean="0"/>
              <a:t>.</a:t>
            </a:r>
          </a:p>
        </p:txBody>
      </p:sp>
      <p:pic>
        <p:nvPicPr>
          <p:cNvPr id="2" name="Picture 1"/>
          <p:cNvPicPr>
            <a:picLocks noChangeAspect="1"/>
          </p:cNvPicPr>
          <p:nvPr/>
        </p:nvPicPr>
        <p:blipFill rotWithShape="1">
          <a:blip r:embed="rId3">
            <a:lum bright="7000"/>
          </a:blip>
          <a:srcRect l="12201" t="41596" r="50000" b="19185"/>
          <a:stretch/>
        </p:blipFill>
        <p:spPr>
          <a:xfrm>
            <a:off x="261806" y="3501008"/>
            <a:ext cx="4073596" cy="2376264"/>
          </a:xfrm>
          <a:prstGeom prst="rect">
            <a:avLst/>
          </a:prstGeom>
          <a:noFill/>
        </p:spPr>
      </p:pic>
      <p:pic>
        <p:nvPicPr>
          <p:cNvPr id="3" name="Picture 2"/>
          <p:cNvPicPr>
            <a:picLocks noChangeAspect="1"/>
          </p:cNvPicPr>
          <p:nvPr/>
        </p:nvPicPr>
        <p:blipFill rotWithShape="1">
          <a:blip r:embed="rId4"/>
          <a:srcRect l="58662" t="20587" r="18501" b="34592"/>
          <a:stretch/>
        </p:blipFill>
        <p:spPr>
          <a:xfrm>
            <a:off x="5508104" y="2783411"/>
            <a:ext cx="2952328" cy="3257741"/>
          </a:xfrm>
          <a:prstGeom prst="rect">
            <a:avLst/>
          </a:prstGeom>
        </p:spPr>
      </p:pic>
      <p:sp>
        <p:nvSpPr>
          <p:cNvPr id="5" name="Rectangle 4"/>
          <p:cNvSpPr/>
          <p:nvPr/>
        </p:nvSpPr>
        <p:spPr>
          <a:xfrm>
            <a:off x="5292080" y="5949280"/>
            <a:ext cx="3640339" cy="646331"/>
          </a:xfrm>
          <a:prstGeom prst="rect">
            <a:avLst/>
          </a:prstGeom>
        </p:spPr>
        <p:txBody>
          <a:bodyPr wrap="square">
            <a:spAutoFit/>
          </a:bodyPr>
          <a:lstStyle/>
          <a:p>
            <a:pPr indent="361950">
              <a:buClr>
                <a:srgbClr val="C00000"/>
              </a:buClr>
              <a:buSzPct val="80000"/>
              <a:buFont typeface="Arial" panose="020B0604020202020204" pitchFamily="34" charset="0"/>
              <a:buChar char="▲"/>
              <a:tabLst>
                <a:tab pos="1513583" algn="ctr"/>
              </a:tabLst>
            </a:pPr>
            <a:r>
              <a:rPr lang="en-US" b="1" dirty="0"/>
              <a:t>Figure 8.12 </a:t>
            </a:r>
            <a:r>
              <a:rPr lang="en-US" dirty="0" smtClean="0"/>
              <a:t>– Worksheet protection with Unlocked cells.</a:t>
            </a:r>
            <a:endParaRPr lang="en-US" dirty="0"/>
          </a:p>
        </p:txBody>
      </p:sp>
    </p:spTree>
    <p:extLst>
      <p:ext uri="{BB962C8B-B14F-4D97-AF65-F5344CB8AC3E}">
        <p14:creationId xmlns:p14="http://schemas.microsoft.com/office/powerpoint/2010/main" val="139801675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1" y="1124744"/>
            <a:ext cx="8784977" cy="1785104"/>
          </a:xfrm>
          <a:prstGeom prst="rect">
            <a:avLst/>
          </a:prstGeom>
        </p:spPr>
        <p:txBody>
          <a:bodyPr wrap="square">
            <a:spAutoFit/>
          </a:bodyPr>
          <a:lstStyle/>
          <a:p>
            <a:pPr marL="361950" indent="-361950">
              <a:buClr>
                <a:srgbClr val="0070C0"/>
              </a:buClr>
            </a:pPr>
            <a:r>
              <a:rPr lang="en-US" sz="2200" b="1" dirty="0" smtClean="0">
                <a:solidFill>
                  <a:srgbClr val="C00000"/>
                </a:solidFill>
              </a:rPr>
              <a:t>Spreadsheet </a:t>
            </a:r>
            <a:r>
              <a:rPr lang="en-US" sz="2200" b="1" dirty="0">
                <a:solidFill>
                  <a:srgbClr val="C00000"/>
                </a:solidFill>
              </a:rPr>
              <a:t>security</a:t>
            </a:r>
          </a:p>
          <a:p>
            <a:pPr marL="361950" indent="-361950">
              <a:buClr>
                <a:srgbClr val="0070C0"/>
              </a:buClr>
              <a:buFont typeface="Wingdings 3" panose="05040102010807070707" pitchFamily="18" charset="2"/>
              <a:buChar char=""/>
            </a:pPr>
            <a:r>
              <a:rPr lang="en-US" sz="2200" dirty="0"/>
              <a:t>Cells can also be protected so that the </a:t>
            </a:r>
            <a:r>
              <a:rPr lang="en-US" sz="2200" b="1" dirty="0">
                <a:solidFill>
                  <a:srgbClr val="FF0000"/>
                </a:solidFill>
              </a:rPr>
              <a:t>formula</a:t>
            </a:r>
            <a:r>
              <a:rPr lang="en-US" sz="2200" dirty="0">
                <a:solidFill>
                  <a:srgbClr val="FF0000"/>
                </a:solidFill>
              </a:rPr>
              <a:t> </a:t>
            </a:r>
            <a:r>
              <a:rPr lang="en-US" sz="2200" dirty="0"/>
              <a:t>cannot be seen by a user. </a:t>
            </a:r>
            <a:r>
              <a:rPr lang="en-US" sz="2200" dirty="0" smtClean="0"/>
              <a:t>This </a:t>
            </a:r>
            <a:r>
              <a:rPr lang="en-US" sz="2200" dirty="0"/>
              <a:t>may be used to prevent users from seeing how certain confidential calculations are made but still </a:t>
            </a:r>
            <a:r>
              <a:rPr lang="en-US" sz="2200" dirty="0" smtClean="0"/>
              <a:t>letting them see the </a:t>
            </a:r>
            <a:r>
              <a:rPr lang="en-US" sz="2200" dirty="0"/>
              <a:t>results of the calculation based on changing input data</a:t>
            </a:r>
            <a:r>
              <a:rPr lang="en-US" sz="2200" dirty="0" smtClean="0"/>
              <a:t>.</a:t>
            </a:r>
          </a:p>
        </p:txBody>
      </p:sp>
      <p:sp>
        <p:nvSpPr>
          <p:cNvPr id="4" name="Round Same Side Corner Rectangle 3">
            <a:hlinkClick r:id="" action="ppaction://noaction"/>
          </p:cNvPr>
          <p:cNvSpPr/>
          <p:nvPr/>
        </p:nvSpPr>
        <p:spPr>
          <a:xfrm>
            <a:off x="6786521" y="695872"/>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106</a:t>
            </a:r>
            <a:endParaRPr lang="en-GB" sz="1130" b="1" dirty="0">
              <a:latin typeface="Arial" panose="020B0604020202020204" pitchFamily="34" charset="0"/>
              <a:cs typeface="Arial" panose="020B0604020202020204" pitchFamily="34" charset="0"/>
            </a:endParaRPr>
          </a:p>
        </p:txBody>
      </p:sp>
      <p:sp>
        <p:nvSpPr>
          <p:cNvPr id="9" name="TextBox 8"/>
          <p:cNvSpPr txBox="1"/>
          <p:nvPr/>
        </p:nvSpPr>
        <p:spPr>
          <a:xfrm>
            <a:off x="179512" y="2924944"/>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0" name="TextBox 9"/>
          <p:cNvSpPr txBox="1"/>
          <p:nvPr/>
        </p:nvSpPr>
        <p:spPr>
          <a:xfrm>
            <a:off x="179512" y="2924944"/>
            <a:ext cx="8784976" cy="3708708"/>
          </a:xfrm>
          <a:prstGeom prst="rect">
            <a:avLst/>
          </a:prstGeom>
          <a:noFill/>
          <a:ln w="38100">
            <a:solidFill>
              <a:schemeClr val="accent6">
                <a:lumMod val="75000"/>
              </a:schemeClr>
            </a:solidFill>
          </a:ln>
        </p:spPr>
        <p:txBody>
          <a:bodyPr wrap="square" lIns="72000" rIns="72000" rtlCol="0">
            <a:spAutoFit/>
          </a:bodyPr>
          <a:lstStyle/>
          <a:p>
            <a:pPr algn="ctr"/>
            <a:endParaRPr lang="en-GB" sz="1200" dirty="0"/>
          </a:p>
          <a:p>
            <a:pPr>
              <a:tabLst>
                <a:tab pos="1513583" algn="ctr"/>
              </a:tabLst>
            </a:pPr>
            <a:endParaRPr lang="en-GB" sz="1050" dirty="0" smtClean="0"/>
          </a:p>
          <a:p>
            <a:pPr>
              <a:tabLst>
                <a:tab pos="1513583" algn="ctr"/>
              </a:tabLst>
            </a:pPr>
            <a:r>
              <a:rPr lang="en-US" sz="2200" dirty="0"/>
              <a:t>In this example, there is a formula in cell C2. It is currently visible.</a:t>
            </a:r>
          </a:p>
          <a:p>
            <a:pPr>
              <a:tabLst>
                <a:tab pos="1513583" algn="ctr"/>
              </a:tabLst>
            </a:pPr>
            <a:r>
              <a:rPr lang="en-US" sz="1600" dirty="0" smtClean="0"/>
              <a:t/>
            </a:r>
            <a:br>
              <a:rPr lang="en-US" sz="1600" dirty="0" smtClean="0"/>
            </a:br>
            <a:r>
              <a:rPr lang="en-US" sz="1600" dirty="0" smtClean="0"/>
              <a:t/>
            </a:r>
            <a:br>
              <a:rPr lang="en-US" sz="1600" dirty="0" smtClean="0"/>
            </a:br>
            <a:r>
              <a:rPr lang="en-US" sz="1600" dirty="0" smtClean="0"/>
              <a:t/>
            </a:r>
            <a:br>
              <a:rPr lang="en-US" sz="1600" dirty="0" smtClean="0"/>
            </a:br>
            <a:endParaRPr lang="en-US" sz="1600" dirty="0" smtClean="0"/>
          </a:p>
          <a:p>
            <a:pPr>
              <a:tabLst>
                <a:tab pos="1513583" algn="ctr"/>
              </a:tabLst>
            </a:pPr>
            <a:endParaRPr lang="en-US" sz="1050" dirty="0"/>
          </a:p>
          <a:p>
            <a:pPr>
              <a:tabLst>
                <a:tab pos="1513583" algn="ctr"/>
              </a:tabLst>
            </a:pPr>
            <a:endParaRPr lang="en-US" sz="1400" dirty="0" smtClean="0"/>
          </a:p>
          <a:p>
            <a:pPr>
              <a:tabLst>
                <a:tab pos="1513583" algn="ctr"/>
              </a:tabLst>
            </a:pPr>
            <a:endParaRPr lang="en-US" sz="1400" dirty="0"/>
          </a:p>
          <a:p>
            <a:pPr>
              <a:tabLst>
                <a:tab pos="1513583" algn="ctr"/>
              </a:tabLst>
            </a:pPr>
            <a:endParaRPr lang="en-US" sz="1400" dirty="0" smtClean="0"/>
          </a:p>
          <a:p>
            <a:pPr>
              <a:tabLst>
                <a:tab pos="1513583" algn="ctr"/>
              </a:tabLst>
            </a:pPr>
            <a:endParaRPr lang="en-US" sz="1400" dirty="0" smtClean="0"/>
          </a:p>
          <a:p>
            <a:pPr>
              <a:tabLst>
                <a:tab pos="1513583" algn="ctr"/>
              </a:tabLst>
            </a:pPr>
            <a:endParaRPr lang="en-US" sz="1400" dirty="0" smtClean="0"/>
          </a:p>
          <a:p>
            <a:pPr>
              <a:tabLst>
                <a:tab pos="1513583" algn="ctr"/>
              </a:tabLst>
            </a:pPr>
            <a:endParaRPr lang="en-US" sz="1400" dirty="0"/>
          </a:p>
          <a:p>
            <a:pPr>
              <a:tabLst>
                <a:tab pos="1513583" algn="ctr"/>
              </a:tabLst>
            </a:pPr>
            <a:endParaRPr lang="en-US" dirty="0"/>
          </a:p>
          <a:p>
            <a:pPr>
              <a:tabLst>
                <a:tab pos="1513583" algn="ctr"/>
              </a:tabLst>
            </a:pPr>
            <a:endParaRPr lang="en-US" sz="1400" dirty="0"/>
          </a:p>
        </p:txBody>
      </p:sp>
      <p:sp>
        <p:nvSpPr>
          <p:cNvPr id="11" name="Rectangle 10"/>
          <p:cNvSpPr/>
          <p:nvPr/>
        </p:nvSpPr>
        <p:spPr>
          <a:xfrm>
            <a:off x="604667" y="5596748"/>
            <a:ext cx="3690306" cy="307777"/>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2000" b="1" dirty="0" smtClean="0"/>
              <a:t>Figure 8.14 </a:t>
            </a:r>
            <a:r>
              <a:rPr lang="en-US" sz="2000" dirty="0"/>
              <a:t>– </a:t>
            </a:r>
            <a:r>
              <a:rPr lang="en-US" sz="2000" dirty="0" smtClean="0"/>
              <a:t>Formula Visible</a:t>
            </a:r>
            <a:endParaRPr lang="en-GB" sz="2000" dirty="0"/>
          </a:p>
        </p:txBody>
      </p:sp>
      <p:pic>
        <p:nvPicPr>
          <p:cNvPr id="3" name="Picture 2"/>
          <p:cNvPicPr>
            <a:picLocks noChangeAspect="1"/>
          </p:cNvPicPr>
          <p:nvPr/>
        </p:nvPicPr>
        <p:blipFill rotWithShape="1">
          <a:blip r:embed="rId3"/>
          <a:srcRect l="389" t="7981" r="72837" b="72410"/>
          <a:stretch/>
        </p:blipFill>
        <p:spPr>
          <a:xfrm>
            <a:off x="251520" y="3706867"/>
            <a:ext cx="4396601" cy="1810365"/>
          </a:xfrm>
          <a:prstGeom prst="rect">
            <a:avLst/>
          </a:prstGeom>
          <a:effectLst>
            <a:outerShdw blurRad="152400" dist="38100" dir="2700000" sx="101000" sy="101000" algn="tl" rotWithShape="0">
              <a:prstClr val="black">
                <a:alpha val="30000"/>
              </a:prstClr>
            </a:outerShdw>
          </a:effectLst>
        </p:spPr>
      </p:pic>
      <p:sp>
        <p:nvSpPr>
          <p:cNvPr id="13" name="Rectangle 12"/>
          <p:cNvSpPr/>
          <p:nvPr/>
        </p:nvSpPr>
        <p:spPr>
          <a:xfrm>
            <a:off x="5017844" y="5594026"/>
            <a:ext cx="3707746" cy="307777"/>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2000" b="1" dirty="0" smtClean="0"/>
              <a:t>Figure 8.15 </a:t>
            </a:r>
            <a:r>
              <a:rPr lang="en-US" sz="2000" dirty="0"/>
              <a:t>– </a:t>
            </a:r>
            <a:r>
              <a:rPr lang="en-US" sz="2000" dirty="0" smtClean="0"/>
              <a:t>Formula hidden</a:t>
            </a:r>
            <a:endParaRPr lang="en-GB" sz="2000" dirty="0"/>
          </a:p>
        </p:txBody>
      </p:sp>
      <p:pic>
        <p:nvPicPr>
          <p:cNvPr id="5" name="Picture 4"/>
          <p:cNvPicPr>
            <a:picLocks noChangeAspect="1"/>
          </p:cNvPicPr>
          <p:nvPr/>
        </p:nvPicPr>
        <p:blipFill rotWithShape="1">
          <a:blip r:embed="rId4"/>
          <a:srcRect l="50000" t="7981" r="26375" b="72410"/>
          <a:stretch/>
        </p:blipFill>
        <p:spPr>
          <a:xfrm>
            <a:off x="4932040" y="3706867"/>
            <a:ext cx="3879354" cy="1810365"/>
          </a:xfrm>
          <a:prstGeom prst="rect">
            <a:avLst/>
          </a:prstGeom>
          <a:effectLst>
            <a:outerShdw blurRad="152400" dist="38100" dir="2700000" sx="101000" sy="101000" algn="tl" rotWithShape="0">
              <a:prstClr val="black">
                <a:alpha val="30000"/>
              </a:prstClr>
            </a:outerShdw>
          </a:effectLst>
        </p:spPr>
      </p:pic>
      <p:sp>
        <p:nvSpPr>
          <p:cNvPr id="8" name="Rectangle 7"/>
          <p:cNvSpPr/>
          <p:nvPr/>
        </p:nvSpPr>
        <p:spPr>
          <a:xfrm>
            <a:off x="251520" y="5864211"/>
            <a:ext cx="4572000" cy="769441"/>
          </a:xfrm>
          <a:prstGeom prst="rect">
            <a:avLst/>
          </a:prstGeom>
        </p:spPr>
        <p:txBody>
          <a:bodyPr>
            <a:spAutoFit/>
          </a:bodyPr>
          <a:lstStyle/>
          <a:p>
            <a:r>
              <a:rPr lang="en-US" sz="2200" dirty="0" smtClean="0"/>
              <a:t>In </a:t>
            </a:r>
            <a:r>
              <a:rPr lang="en-US" sz="2200" dirty="0"/>
              <a:t>this example, there is a formula in cell C2. It is currently visible.</a:t>
            </a:r>
            <a:endParaRPr lang="en-GB" sz="2200" dirty="0"/>
          </a:p>
        </p:txBody>
      </p:sp>
    </p:spTree>
    <p:extLst>
      <p:ext uri="{BB962C8B-B14F-4D97-AF65-F5344CB8AC3E}">
        <p14:creationId xmlns:p14="http://schemas.microsoft.com/office/powerpoint/2010/main" val="84939169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34" name="Rectangle 33"/>
          <p:cNvSpPr/>
          <p:nvPr/>
        </p:nvSpPr>
        <p:spPr>
          <a:xfrm>
            <a:off x="179511" y="1124744"/>
            <a:ext cx="3816425" cy="5632311"/>
          </a:xfrm>
          <a:prstGeom prst="rect">
            <a:avLst/>
          </a:prstGeom>
        </p:spPr>
        <p:txBody>
          <a:bodyPr wrap="square">
            <a:spAutoFit/>
          </a:bodyPr>
          <a:lstStyle/>
          <a:p>
            <a:pPr marL="361950" indent="-361950">
              <a:buClr>
                <a:srgbClr val="0070C0"/>
              </a:buClr>
            </a:pPr>
            <a:r>
              <a:rPr lang="en-US" sz="2400" b="1" dirty="0" smtClean="0">
                <a:solidFill>
                  <a:srgbClr val="C00000"/>
                </a:solidFill>
              </a:rPr>
              <a:t>Spreadsheet </a:t>
            </a:r>
            <a:r>
              <a:rPr lang="en-US" sz="2400" b="1" dirty="0">
                <a:solidFill>
                  <a:srgbClr val="C00000"/>
                </a:solidFill>
              </a:rPr>
              <a:t>security</a:t>
            </a:r>
          </a:p>
          <a:p>
            <a:pPr marL="361950" indent="-361950">
              <a:buClr>
                <a:srgbClr val="0070C0"/>
              </a:buClr>
              <a:buFont typeface="Wingdings 3" panose="05040102010807070707" pitchFamily="18" charset="2"/>
              <a:buChar char=""/>
            </a:pPr>
            <a:r>
              <a:rPr lang="en-US" sz="2400" dirty="0"/>
              <a:t>There will be occasions when some users will be allowed to change some data but not all data. </a:t>
            </a:r>
            <a:endParaRPr lang="en-US" sz="2400" dirty="0" smtClean="0"/>
          </a:p>
          <a:p>
            <a:pPr marL="361950" indent="-361950">
              <a:buClr>
                <a:srgbClr val="0070C0"/>
              </a:buClr>
              <a:buFont typeface="Wingdings 3" panose="05040102010807070707" pitchFamily="18" charset="2"/>
              <a:buChar char=""/>
            </a:pPr>
            <a:r>
              <a:rPr lang="en-US" sz="2400" dirty="0" smtClean="0"/>
              <a:t>In </a:t>
            </a:r>
            <a:r>
              <a:rPr lang="en-US" sz="2400" dirty="0"/>
              <a:t>this case, it is possible to protect a worksheet but allow a specific range of cells to be edited by users who have knowledge of the correct password, or by selected users within the computer network.</a:t>
            </a:r>
            <a:endParaRPr lang="en-US" sz="2400" dirty="0" smtClean="0"/>
          </a:p>
        </p:txBody>
      </p:sp>
      <p:sp>
        <p:nvSpPr>
          <p:cNvPr id="4" name="Round Same Side Corner Rectangle 3">
            <a:hlinkClick r:id="" action="ppaction://noaction"/>
          </p:cNvPr>
          <p:cNvSpPr/>
          <p:nvPr/>
        </p:nvSpPr>
        <p:spPr>
          <a:xfrm>
            <a:off x="681211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106</a:t>
            </a:r>
            <a:endParaRPr lang="en-GB" sz="1130" b="1" dirty="0">
              <a:latin typeface="Arial" panose="020B0604020202020204" pitchFamily="34" charset="0"/>
              <a:cs typeface="Arial" panose="020B0604020202020204" pitchFamily="34" charset="0"/>
            </a:endParaRPr>
          </a:p>
        </p:txBody>
      </p:sp>
      <p:sp>
        <p:nvSpPr>
          <p:cNvPr id="9" name="TextBox 8"/>
          <p:cNvSpPr txBox="1"/>
          <p:nvPr/>
        </p:nvSpPr>
        <p:spPr>
          <a:xfrm>
            <a:off x="3995936" y="1128603"/>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0" name="TextBox 9"/>
          <p:cNvSpPr txBox="1"/>
          <p:nvPr/>
        </p:nvSpPr>
        <p:spPr>
          <a:xfrm>
            <a:off x="3995936" y="1124744"/>
            <a:ext cx="4968552" cy="4489691"/>
          </a:xfrm>
          <a:prstGeom prst="rect">
            <a:avLst/>
          </a:prstGeom>
          <a:noFill/>
          <a:ln w="38100">
            <a:solidFill>
              <a:schemeClr val="accent6">
                <a:lumMod val="75000"/>
              </a:schemeClr>
            </a:solidFill>
          </a:ln>
        </p:spPr>
        <p:txBody>
          <a:bodyPr wrap="square" lIns="72000" rIns="72000" rtlCol="0">
            <a:spAutoFit/>
          </a:bodyPr>
          <a:lstStyle/>
          <a:p>
            <a:pPr algn="ctr"/>
            <a:endParaRPr lang="en-GB" sz="1575" dirty="0"/>
          </a:p>
          <a:p>
            <a:pPr>
              <a:tabLst>
                <a:tab pos="1513583" algn="ctr"/>
              </a:tabLst>
            </a:pPr>
            <a:endParaRPr lang="en-IE" sz="800" dirty="0" smtClean="0"/>
          </a:p>
          <a:p>
            <a:pPr>
              <a:tabLst>
                <a:tab pos="1513583" algn="ctr"/>
              </a:tabLst>
            </a:pPr>
            <a:endParaRPr lang="en-IE" sz="800" dirty="0"/>
          </a:p>
          <a:p>
            <a:pPr>
              <a:tabLst>
                <a:tab pos="1513583" algn="ctr"/>
              </a:tabLst>
            </a:pPr>
            <a:endParaRPr lang="en-GB" sz="800" dirty="0" smtClean="0"/>
          </a:p>
          <a:p>
            <a:pPr>
              <a:tabLst>
                <a:tab pos="1513583" algn="ctr"/>
              </a:tabLst>
            </a:pPr>
            <a:endParaRPr lang="en-US" dirty="0"/>
          </a:p>
          <a:p>
            <a:pPr>
              <a:tabLst>
                <a:tab pos="1513583" algn="ctr"/>
              </a:tabLst>
            </a:pPr>
            <a:endParaRPr lang="en-US" sz="2000" dirty="0" smtClean="0"/>
          </a:p>
          <a:p>
            <a:pPr>
              <a:tabLst>
                <a:tab pos="1513583" algn="ctr"/>
              </a:tabLst>
            </a:pPr>
            <a:endParaRPr lang="en-US" sz="2000" dirty="0"/>
          </a:p>
          <a:p>
            <a:pPr>
              <a:tabLst>
                <a:tab pos="1513583" algn="ctr"/>
              </a:tabLst>
            </a:pPr>
            <a:endParaRPr lang="en-US" sz="2000" dirty="0" smtClean="0"/>
          </a:p>
          <a:p>
            <a:pPr>
              <a:tabLst>
                <a:tab pos="1513583" algn="ctr"/>
              </a:tabLst>
            </a:pPr>
            <a:endParaRPr lang="en-US" sz="2000" dirty="0"/>
          </a:p>
          <a:p>
            <a:pPr>
              <a:tabLst>
                <a:tab pos="1513583" algn="ctr"/>
              </a:tabLst>
            </a:pPr>
            <a:endParaRPr lang="en-US" sz="2000" dirty="0" smtClean="0"/>
          </a:p>
          <a:p>
            <a:pPr>
              <a:tabLst>
                <a:tab pos="1513583" algn="ctr"/>
              </a:tabLst>
            </a:pP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smtClean="0"/>
          </a:p>
          <a:p>
            <a:pPr>
              <a:tabLst>
                <a:tab pos="1513583" algn="ctr"/>
              </a:tabLst>
            </a:pPr>
            <a:endParaRPr lang="en-US" sz="1200" dirty="0"/>
          </a:p>
          <a:p>
            <a:pPr>
              <a:tabLst>
                <a:tab pos="1513583" algn="ctr"/>
              </a:tabLst>
            </a:pPr>
            <a:endParaRPr lang="en-US" dirty="0" smtClean="0"/>
          </a:p>
          <a:p>
            <a:pPr>
              <a:tabLst>
                <a:tab pos="1513583" algn="ctr"/>
              </a:tabLst>
            </a:pPr>
            <a:endParaRPr lang="en-US" dirty="0"/>
          </a:p>
        </p:txBody>
      </p:sp>
      <p:sp>
        <p:nvSpPr>
          <p:cNvPr id="13" name="Rectangle 12"/>
          <p:cNvSpPr/>
          <p:nvPr/>
        </p:nvSpPr>
        <p:spPr>
          <a:xfrm>
            <a:off x="4539622" y="5209455"/>
            <a:ext cx="3906519" cy="307777"/>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sz="2000" b="1" dirty="0" smtClean="0"/>
              <a:t>Figure 8.16 </a:t>
            </a:r>
            <a:r>
              <a:rPr lang="en-US" sz="2000" dirty="0"/>
              <a:t>– </a:t>
            </a:r>
            <a:r>
              <a:rPr lang="en-US" sz="2000" dirty="0" smtClean="0"/>
              <a:t>Range Protection</a:t>
            </a:r>
            <a:endParaRPr lang="en-GB" sz="2000" dirty="0"/>
          </a:p>
        </p:txBody>
      </p:sp>
      <p:pic>
        <p:nvPicPr>
          <p:cNvPr id="2" name="Picture 1"/>
          <p:cNvPicPr>
            <a:picLocks noChangeAspect="1"/>
          </p:cNvPicPr>
          <p:nvPr/>
        </p:nvPicPr>
        <p:blipFill rotWithShape="1">
          <a:blip r:embed="rId3">
            <a:lum bright="7000"/>
          </a:blip>
          <a:srcRect l="6688" t="20586" r="55663" b="29400"/>
          <a:stretch/>
        </p:blipFill>
        <p:spPr>
          <a:xfrm>
            <a:off x="4106366" y="1609414"/>
            <a:ext cx="4786114" cy="3574659"/>
          </a:xfrm>
          <a:prstGeom prst="rect">
            <a:avLst/>
          </a:prstGeom>
          <a:noFill/>
        </p:spPr>
      </p:pic>
    </p:spTree>
    <p:extLst>
      <p:ext uri="{BB962C8B-B14F-4D97-AF65-F5344CB8AC3E}">
        <p14:creationId xmlns:p14="http://schemas.microsoft.com/office/powerpoint/2010/main" val="365349346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08.1 – Create a Spreadsheet</a:t>
            </a:r>
            <a:endParaRPr lang="en-GB" sz="3600" b="1" dirty="0" smtClean="0"/>
          </a:p>
        </p:txBody>
      </p:sp>
      <p:sp>
        <p:nvSpPr>
          <p:cNvPr id="4" name="Round Same Side Corner Rectangle 3">
            <a:hlinkClick r:id="" action="ppaction://noaction"/>
          </p:cNvPr>
          <p:cNvSpPr/>
          <p:nvPr/>
        </p:nvSpPr>
        <p:spPr>
          <a:xfrm>
            <a:off x="6812118"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107</a:t>
            </a:r>
            <a:endParaRPr lang="en-GB" sz="1130" b="1" dirty="0">
              <a:latin typeface="Arial" panose="020B0604020202020204" pitchFamily="34" charset="0"/>
              <a:cs typeface="Arial" panose="020B0604020202020204" pitchFamily="34" charset="0"/>
            </a:endParaRPr>
          </a:p>
        </p:txBody>
      </p:sp>
      <p:sp>
        <p:nvSpPr>
          <p:cNvPr id="11" name="TextBox 10"/>
          <p:cNvSpPr txBox="1"/>
          <p:nvPr/>
        </p:nvSpPr>
        <p:spPr>
          <a:xfrm>
            <a:off x="179512" y="1124744"/>
            <a:ext cx="8784976" cy="5499967"/>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a:p>
          <a:p>
            <a:pPr>
              <a:buClr>
                <a:schemeClr val="tx2">
                  <a:lumMod val="75000"/>
                </a:schemeClr>
              </a:buClr>
            </a:pPr>
            <a:r>
              <a:rPr lang="en-US" sz="1470" b="1" dirty="0"/>
              <a:t>CD 8.02 Worksheets</a:t>
            </a:r>
          </a:p>
          <a:p>
            <a:pPr marL="276225" indent="-276225">
              <a:buClr>
                <a:schemeClr val="tx2">
                  <a:lumMod val="75000"/>
                </a:schemeClr>
              </a:buClr>
              <a:buFont typeface="+mj-lt"/>
              <a:buAutoNum type="arabicPeriod"/>
            </a:pPr>
            <a:r>
              <a:rPr lang="en-US" sz="1470" dirty="0" smtClean="0"/>
              <a:t>Open CD8.02Worksheets.xls</a:t>
            </a:r>
            <a:endParaRPr lang="en-US" sz="1470" dirty="0"/>
          </a:p>
          <a:p>
            <a:pPr marL="723900" indent="-342900">
              <a:buClr>
                <a:schemeClr val="tx2">
                  <a:lumMod val="75000"/>
                </a:schemeClr>
              </a:buClr>
              <a:buFont typeface="+mj-lt"/>
              <a:buAutoNum type="alphaLcPeriod"/>
            </a:pPr>
            <a:r>
              <a:rPr lang="en-US" sz="1470" dirty="0" smtClean="0"/>
              <a:t>Try </a:t>
            </a:r>
            <a:r>
              <a:rPr lang="en-US" sz="1470" dirty="0"/>
              <a:t>to add or delete a worksheet. The workbook has been protected to prevent this from happening.</a:t>
            </a:r>
          </a:p>
          <a:p>
            <a:pPr marL="723900" indent="-342900">
              <a:buClr>
                <a:schemeClr val="tx2">
                  <a:lumMod val="75000"/>
                </a:schemeClr>
              </a:buClr>
              <a:buFont typeface="+mj-lt"/>
              <a:buAutoNum type="alphaLcPeriod"/>
            </a:pPr>
            <a:r>
              <a:rPr lang="en-US" sz="1470" dirty="0" smtClean="0"/>
              <a:t>Unprotect </a:t>
            </a:r>
            <a:r>
              <a:rPr lang="en-US" sz="1470" dirty="0"/>
              <a:t>the workbook using the password ‘</a:t>
            </a:r>
            <a:r>
              <a:rPr lang="en-US" sz="1470" dirty="0" err="1"/>
              <a:t>openme</a:t>
            </a:r>
            <a:r>
              <a:rPr lang="en-US" sz="1470" dirty="0"/>
              <a:t>’. Now try to add a new worksheet.</a:t>
            </a:r>
          </a:p>
          <a:p>
            <a:pPr marL="276225" indent="-276225">
              <a:buClr>
                <a:schemeClr val="tx2">
                  <a:lumMod val="75000"/>
                </a:schemeClr>
              </a:buClr>
              <a:buFont typeface="+mj-lt"/>
              <a:buAutoNum type="arabicPeriod" startAt="2"/>
            </a:pPr>
            <a:r>
              <a:rPr lang="en-US" sz="1470" dirty="0" smtClean="0"/>
              <a:t>Select </a:t>
            </a:r>
            <a:r>
              <a:rPr lang="en-US" sz="1470" dirty="0"/>
              <a:t>the Invoice worksheet.</a:t>
            </a:r>
          </a:p>
          <a:p>
            <a:pPr marL="723900" indent="-342900">
              <a:buClr>
                <a:schemeClr val="tx2">
                  <a:lumMod val="75000"/>
                </a:schemeClr>
              </a:buClr>
              <a:buFont typeface="+mj-lt"/>
              <a:buAutoNum type="alphaLcPeriod"/>
            </a:pPr>
            <a:r>
              <a:rPr lang="en-US" sz="1470" dirty="0" smtClean="0"/>
              <a:t>Try </a:t>
            </a:r>
            <a:r>
              <a:rPr lang="en-US" sz="1470" dirty="0"/>
              <a:t>to select any cell. This worksheet has been protected completely to prevent this from happening.</a:t>
            </a:r>
          </a:p>
          <a:p>
            <a:pPr marL="723900" indent="-342900">
              <a:buClr>
                <a:schemeClr val="tx2">
                  <a:lumMod val="75000"/>
                </a:schemeClr>
              </a:buClr>
              <a:buFont typeface="+mj-lt"/>
              <a:buAutoNum type="alphaLcPeriod"/>
            </a:pPr>
            <a:r>
              <a:rPr lang="en-US" sz="1470" dirty="0" smtClean="0"/>
              <a:t>Unprotect </a:t>
            </a:r>
            <a:r>
              <a:rPr lang="en-US" sz="1470" dirty="0"/>
              <a:t>the worksheet using the password ‘payment’. Now try to select cells and make changes to data.</a:t>
            </a:r>
          </a:p>
          <a:p>
            <a:pPr marL="276225" indent="-276225">
              <a:buClr>
                <a:schemeClr val="tx2">
                  <a:lumMod val="75000"/>
                </a:schemeClr>
              </a:buClr>
              <a:buFont typeface="+mj-lt"/>
              <a:buAutoNum type="arabicPeriod" startAt="3"/>
            </a:pPr>
            <a:r>
              <a:rPr lang="en-US" sz="1470" dirty="0" smtClean="0"/>
              <a:t>Protect </a:t>
            </a:r>
            <a:r>
              <a:rPr lang="en-US" sz="1470" dirty="0"/>
              <a:t>the Breakdown worksheet so that no </a:t>
            </a:r>
            <a:r>
              <a:rPr lang="en-US" sz="1470" dirty="0" smtClean="0"/>
              <a:t>changes can </a:t>
            </a:r>
            <a:r>
              <a:rPr lang="en-US" sz="1470" dirty="0"/>
              <a:t>be made at all.</a:t>
            </a:r>
          </a:p>
          <a:p>
            <a:pPr marL="276225" indent="-276225">
              <a:buClr>
                <a:schemeClr val="tx2">
                  <a:lumMod val="75000"/>
                </a:schemeClr>
              </a:buClr>
              <a:buFont typeface="+mj-lt"/>
              <a:buAutoNum type="arabicPeriod" startAt="3"/>
            </a:pPr>
            <a:r>
              <a:rPr lang="en-US" sz="1470" dirty="0" smtClean="0"/>
              <a:t>Open </a:t>
            </a:r>
            <a:r>
              <a:rPr lang="en-US" sz="1470" dirty="0"/>
              <a:t>the Prices worksheet.</a:t>
            </a:r>
          </a:p>
          <a:p>
            <a:pPr marL="723900" indent="-342900">
              <a:buClr>
                <a:schemeClr val="tx2">
                  <a:lumMod val="75000"/>
                </a:schemeClr>
              </a:buClr>
              <a:buFont typeface="+mj-lt"/>
              <a:buAutoNum type="alphaLcPeriod"/>
            </a:pPr>
            <a:r>
              <a:rPr lang="en-US" sz="1470" dirty="0" smtClean="0"/>
              <a:t>Try </a:t>
            </a:r>
            <a:r>
              <a:rPr lang="en-US" sz="1470" dirty="0"/>
              <a:t>to change one of the titles in column A. These cells are locked so that you cannot edit them.</a:t>
            </a:r>
          </a:p>
          <a:p>
            <a:pPr marL="723900" indent="-342900">
              <a:buClr>
                <a:schemeClr val="tx2">
                  <a:lumMod val="75000"/>
                </a:schemeClr>
              </a:buClr>
              <a:buFont typeface="+mj-lt"/>
              <a:buAutoNum type="alphaLcPeriod"/>
            </a:pPr>
            <a:r>
              <a:rPr lang="en-US" sz="1470" dirty="0" smtClean="0"/>
              <a:t>Now </a:t>
            </a:r>
            <a:r>
              <a:rPr lang="en-US" sz="1470" dirty="0"/>
              <a:t>try to change the prices of the photos. These cells have been unlocked so the prices can be changed.</a:t>
            </a:r>
          </a:p>
          <a:p>
            <a:pPr marL="723900" indent="-342900">
              <a:buClr>
                <a:schemeClr val="tx2">
                  <a:lumMod val="75000"/>
                </a:schemeClr>
              </a:buClr>
              <a:buFont typeface="+mj-lt"/>
              <a:buAutoNum type="alphaLcPeriod"/>
            </a:pPr>
            <a:r>
              <a:rPr lang="en-US" sz="1470" dirty="0" smtClean="0"/>
              <a:t>Now </a:t>
            </a:r>
            <a:r>
              <a:rPr lang="en-US" sz="1470" dirty="0"/>
              <a:t>try to change the commission rate in cell B2 (10%). Notice how an additional password is required to do this. This is because this cell has been set to allow users with that password to change it.</a:t>
            </a:r>
          </a:p>
          <a:p>
            <a:pPr marL="723900" indent="-342900">
              <a:buClr>
                <a:schemeClr val="tx2">
                  <a:lumMod val="75000"/>
                </a:schemeClr>
              </a:buClr>
              <a:buFont typeface="+mj-lt"/>
              <a:buAutoNum type="alphaLcPeriod"/>
            </a:pPr>
            <a:r>
              <a:rPr lang="en-US" sz="1470" dirty="0" smtClean="0"/>
              <a:t>Enter </a:t>
            </a:r>
            <a:r>
              <a:rPr lang="en-US" sz="1470" dirty="0"/>
              <a:t>the password ‘special’ and then change the rate of commission.</a:t>
            </a:r>
          </a:p>
          <a:p>
            <a:pPr marL="276225" indent="-276225">
              <a:buClr>
                <a:schemeClr val="tx2">
                  <a:lumMod val="75000"/>
                </a:schemeClr>
              </a:buClr>
              <a:buFont typeface="+mj-lt"/>
              <a:buAutoNum type="arabicPeriod" startAt="5"/>
            </a:pPr>
            <a:r>
              <a:rPr lang="en-US" sz="1470" dirty="0" smtClean="0"/>
              <a:t>Open </a:t>
            </a:r>
            <a:r>
              <a:rPr lang="en-US" sz="1470" dirty="0"/>
              <a:t>the Purchases </a:t>
            </a:r>
            <a:r>
              <a:rPr lang="en-US" sz="1470" dirty="0" smtClean="0"/>
              <a:t>worksheet.</a:t>
            </a:r>
          </a:p>
          <a:p>
            <a:pPr marL="723900" indent="-342900">
              <a:buClr>
                <a:schemeClr val="tx2">
                  <a:lumMod val="75000"/>
                </a:schemeClr>
              </a:buClr>
              <a:buFont typeface="+mj-lt"/>
              <a:buAutoNum type="alphaLcPeriod"/>
            </a:pPr>
            <a:r>
              <a:rPr lang="en-US" sz="1470" dirty="0" smtClean="0"/>
              <a:t>Lock </a:t>
            </a:r>
            <a:r>
              <a:rPr lang="en-US" sz="1470" dirty="0"/>
              <a:t>the cells in columns A, B and C. Unlock the cells in columns D and E. Then protect the worksheet and see what you can and cannot change.</a:t>
            </a:r>
          </a:p>
        </p:txBody>
      </p:sp>
      <p:sp>
        <p:nvSpPr>
          <p:cNvPr id="12" name="TextBox 11"/>
          <p:cNvSpPr txBox="1"/>
          <p:nvPr/>
        </p:nvSpPr>
        <p:spPr>
          <a:xfrm>
            <a:off x="196187" y="1134346"/>
            <a:ext cx="850595"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pic>
        <p:nvPicPr>
          <p:cNvPr id="14" name="Picture 2" descr="Image result for cd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95290" y="872244"/>
            <a:ext cx="538395" cy="544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73827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87760" y="1249968"/>
            <a:ext cx="2987486" cy="1200329"/>
          </a:xfrm>
          <a:prstGeom prst="rect">
            <a:avLst/>
          </a:prstGeom>
          <a:solidFill>
            <a:srgbClr val="FFDC6D"/>
          </a:solidFill>
          <a:ln w="57150">
            <a:solidFill>
              <a:srgbClr val="002060"/>
            </a:solidFill>
          </a:ln>
        </p:spPr>
        <p:txBody>
          <a:bodyPr wrap="square">
            <a:spAutoFit/>
          </a:bodyPr>
          <a:lstStyle/>
          <a:p>
            <a:pPr>
              <a:tabLst>
                <a:tab pos="1361778"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a:t>Data</a:t>
            </a:r>
            <a:r>
              <a:rPr lang="en-US" dirty="0"/>
              <a:t>: raw numbers, letters, symbols, sounds or images without meaning</a:t>
            </a:r>
          </a:p>
        </p:txBody>
      </p:sp>
      <p:sp>
        <p:nvSpPr>
          <p:cNvPr id="5" name="Rectangle 4"/>
          <p:cNvSpPr/>
          <p:nvPr/>
        </p:nvSpPr>
        <p:spPr>
          <a:xfrm>
            <a:off x="6651856" y="4081640"/>
            <a:ext cx="1954717" cy="1200329"/>
          </a:xfrm>
          <a:prstGeom prst="rect">
            <a:avLst/>
          </a:prstGeom>
          <a:solidFill>
            <a:schemeClr val="accent1">
              <a:lumMod val="20000"/>
              <a:lumOff val="80000"/>
            </a:schemeClr>
          </a:solidFill>
          <a:ln w="57150">
            <a:solidFill>
              <a:srgbClr val="002060"/>
            </a:solidFill>
          </a:ln>
        </p:spPr>
        <p:txBody>
          <a:bodyPr wrap="square">
            <a:spAutoFit/>
          </a:bodyPr>
          <a:lstStyle/>
          <a:p>
            <a:r>
              <a:rPr lang="en-US" b="1" dirty="0">
                <a:solidFill>
                  <a:srgbClr val="C00000"/>
                </a:solidFill>
              </a:rPr>
              <a:t>Discussion Point</a:t>
            </a:r>
          </a:p>
          <a:p>
            <a:r>
              <a:rPr lang="en-US" dirty="0"/>
              <a:t>When answering a question</a:t>
            </a:r>
            <a:endParaRPr lang="en-GB"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078849">
            <a:off x="8434411" y="3953887"/>
            <a:ext cx="304358" cy="284480"/>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2060"/>
                </a:solidFill>
                <a:latin typeface="Arial" panose="020B0604020202020204" pitchFamily="34" charset="0"/>
                <a:cs typeface="Arial" panose="020B0604020202020204" pitchFamily="34" charset="0"/>
              </a:rPr>
              <a:t>!</a:t>
            </a:r>
            <a:endParaRPr lang="en-GB" sz="1463" b="1" dirty="0">
              <a:solidFill>
                <a:srgbClr val="002060"/>
              </a:solidFill>
              <a:latin typeface="Arial" panose="020B0604020202020204" pitchFamily="34" charset="0"/>
              <a:cs typeface="Arial" panose="020B0604020202020204" pitchFamily="34" charset="0"/>
            </a:endParaRPr>
          </a:p>
        </p:txBody>
      </p:sp>
      <p:sp>
        <p:nvSpPr>
          <p:cNvPr id="7" name="TextBox 6"/>
          <p:cNvSpPr txBox="1"/>
          <p:nvPr/>
        </p:nvSpPr>
        <p:spPr>
          <a:xfrm>
            <a:off x="971600" y="3000810"/>
            <a:ext cx="137264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971600" y="2996952"/>
            <a:ext cx="2754305" cy="888705"/>
          </a:xfrm>
          <a:prstGeom prst="rect">
            <a:avLst/>
          </a:prstGeom>
          <a:noFill/>
          <a:ln w="38100">
            <a:solidFill>
              <a:schemeClr val="accent6">
                <a:lumMod val="75000"/>
              </a:schemeClr>
            </a:solidFill>
          </a:ln>
        </p:spPr>
        <p:txBody>
          <a:bodyPr wrap="square" rIns="20250" rtlCol="0">
            <a:spAutoFit/>
          </a:bodyPr>
          <a:lstStyle/>
          <a:p>
            <a:pPr algn="ctr"/>
            <a:endParaRPr lang="en-GB" sz="1575" dirty="0"/>
          </a:p>
          <a:p>
            <a:pPr>
              <a:tabLst>
                <a:tab pos="1513583" algn="ctr"/>
              </a:tabLst>
            </a:pPr>
            <a:endParaRPr lang="en-GB" dirty="0" smtClean="0"/>
          </a:p>
          <a:p>
            <a:pPr>
              <a:tabLst>
                <a:tab pos="1513583" algn="ctr"/>
              </a:tabLst>
            </a:pPr>
            <a:endParaRPr lang="en-GB" dirty="0"/>
          </a:p>
        </p:txBody>
      </p:sp>
      <p:sp>
        <p:nvSpPr>
          <p:cNvPr id="9" name="Rectangle 33"/>
          <p:cNvSpPr/>
          <p:nvPr/>
        </p:nvSpPr>
        <p:spPr>
          <a:xfrm>
            <a:off x="251520" y="1304109"/>
            <a:ext cx="3438644" cy="118878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400" b="1" dirty="0">
              <a:solidFill>
                <a:schemeClr val="tx2"/>
              </a:solidFill>
            </a:endParaRPr>
          </a:p>
          <a:p>
            <a:pPr>
              <a:buClr>
                <a:srgbClr val="0070C0"/>
              </a:buClr>
            </a:pPr>
            <a:r>
              <a:rPr lang="en-US" sz="1575" dirty="0"/>
              <a:t>A company creates websites using style sheets.</a:t>
            </a:r>
          </a:p>
          <a:p>
            <a:pPr marL="289322" indent="-289322">
              <a:buClr>
                <a:srgbClr val="C00000"/>
              </a:buClr>
              <a:buFont typeface="+mj-lt"/>
              <a:buAutoNum type="arabicPeriod"/>
            </a:pPr>
            <a:r>
              <a:rPr lang="en-US" sz="1575" dirty="0"/>
              <a:t>Identify one</a:t>
            </a:r>
          </a:p>
        </p:txBody>
      </p:sp>
      <p:sp>
        <p:nvSpPr>
          <p:cNvPr id="10" name="TextBox 9"/>
          <p:cNvSpPr txBox="1"/>
          <p:nvPr/>
        </p:nvSpPr>
        <p:spPr>
          <a:xfrm>
            <a:off x="251520" y="1298881"/>
            <a:ext cx="1638444"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b="1" dirty="0">
                <a:solidFill>
                  <a:schemeClr val="bg1"/>
                </a:solidFill>
              </a:rPr>
              <a:t>Questions</a:t>
            </a:r>
          </a:p>
        </p:txBody>
      </p:sp>
      <p:sp>
        <p:nvSpPr>
          <p:cNvPr id="11" name="TextBox 10"/>
          <p:cNvSpPr txBox="1"/>
          <p:nvPr/>
        </p:nvSpPr>
        <p:spPr>
          <a:xfrm>
            <a:off x="5652120" y="2858313"/>
            <a:ext cx="2060797" cy="800219"/>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800" dirty="0"/>
          </a:p>
          <a:p>
            <a:pPr>
              <a:buClr>
                <a:schemeClr val="tx2">
                  <a:lumMod val="75000"/>
                </a:schemeClr>
              </a:buClr>
            </a:pPr>
            <a:r>
              <a:rPr lang="en-US" dirty="0"/>
              <a:t>Which of the</a:t>
            </a:r>
          </a:p>
        </p:txBody>
      </p:sp>
      <p:sp>
        <p:nvSpPr>
          <p:cNvPr id="12" name="TextBox 11"/>
          <p:cNvSpPr txBox="1"/>
          <p:nvPr/>
        </p:nvSpPr>
        <p:spPr>
          <a:xfrm>
            <a:off x="5668795" y="2867915"/>
            <a:ext cx="850595"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
        <p:nvSpPr>
          <p:cNvPr id="13" name="Oval 12"/>
          <p:cNvSpPr/>
          <p:nvPr/>
        </p:nvSpPr>
        <p:spPr>
          <a:xfrm rot="1309147">
            <a:off x="8640595" y="1160891"/>
            <a:ext cx="240943" cy="240943"/>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575" b="1" dirty="0"/>
              <a:t>K</a:t>
            </a:r>
            <a:endParaRPr lang="en-GB" b="1" dirty="0"/>
          </a:p>
        </p:txBody>
      </p:sp>
      <p:sp>
        <p:nvSpPr>
          <p:cNvPr id="14" name="Rectangle 13"/>
          <p:cNvSpPr/>
          <p:nvPr/>
        </p:nvSpPr>
        <p:spPr>
          <a:xfrm>
            <a:off x="251520" y="5108991"/>
            <a:ext cx="2789768" cy="646331"/>
          </a:xfrm>
          <a:prstGeom prst="rect">
            <a:avLst/>
          </a:prstGeom>
          <a:solidFill>
            <a:srgbClr val="F5FC9A"/>
          </a:solidFill>
          <a:ln w="57150">
            <a:solidFill>
              <a:srgbClr val="002060"/>
            </a:solidFill>
          </a:ln>
        </p:spPr>
        <p:txBody>
          <a:bodyPr wrap="square">
            <a:spAutoFit/>
          </a:bodyPr>
          <a:lstStyle/>
          <a:p>
            <a:pPr>
              <a:tabLst>
                <a:tab pos="1361778" algn="l"/>
              </a:tabLst>
            </a:pPr>
            <a:r>
              <a:rPr lang="en-US" b="1" dirty="0" smtClean="0">
                <a:solidFill>
                  <a:srgbClr val="C00000"/>
                </a:solidFill>
                <a:latin typeface="Arial" panose="020B0604020202020204" pitchFamily="34" charset="0"/>
                <a:cs typeface="Arial" panose="020B0604020202020204" pitchFamily="34" charset="0"/>
              </a:rPr>
              <a:t>Remember</a:t>
            </a:r>
          </a:p>
          <a:p>
            <a:pPr marL="160735" indent="-160735">
              <a:buClr>
                <a:srgbClr val="C00000"/>
              </a:buClr>
              <a:buFont typeface="Wingdings" panose="05000000000000000000" pitchFamily="2" charset="2"/>
              <a:buChar char="§"/>
            </a:pPr>
            <a:r>
              <a:rPr lang="en-US" dirty="0"/>
              <a:t>The motherboard is </a:t>
            </a:r>
            <a:r>
              <a:rPr lang="en-US" dirty="0" smtClean="0"/>
              <a:t>a</a:t>
            </a:r>
            <a:endParaRPr lang="en-GB"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3933655">
            <a:off x="2907558" y="5008373"/>
            <a:ext cx="295552" cy="295552"/>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rgbClr val="C00000"/>
                </a:solidFill>
                <a:sym typeface="Wingdings" panose="05000000000000000000" pitchFamily="2" charset="2"/>
              </a:rPr>
              <a:t></a:t>
            </a:r>
            <a:endParaRPr lang="en-GB" b="1" dirty="0">
              <a:solidFill>
                <a:srgbClr val="C00000"/>
              </a:solidFill>
            </a:endParaRPr>
          </a:p>
        </p:txBody>
      </p:sp>
      <p:sp>
        <p:nvSpPr>
          <p:cNvPr id="16" name="TextBox 15"/>
          <p:cNvSpPr txBox="1"/>
          <p:nvPr/>
        </p:nvSpPr>
        <p:spPr>
          <a:xfrm>
            <a:off x="6570766" y="5881963"/>
            <a:ext cx="2163745" cy="643381"/>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281" dirty="0"/>
          </a:p>
          <a:p>
            <a:pPr>
              <a:buClr>
                <a:schemeClr val="tx2">
                  <a:lumMod val="75000"/>
                </a:schemeClr>
              </a:buClr>
            </a:pPr>
            <a:r>
              <a:rPr lang="en-US" dirty="0"/>
              <a:t>In a computer, </a:t>
            </a:r>
          </a:p>
        </p:txBody>
      </p:sp>
      <p:sp>
        <p:nvSpPr>
          <p:cNvPr id="17" name="Oval 16"/>
          <p:cNvSpPr/>
          <p:nvPr/>
        </p:nvSpPr>
        <p:spPr>
          <a:xfrm rot="2372960">
            <a:off x="8542028" y="5753725"/>
            <a:ext cx="312031" cy="31203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500" b="1" dirty="0">
                <a:solidFill>
                  <a:schemeClr val="bg1"/>
                </a:solidFill>
                <a:sym typeface="Wingdings" panose="05000000000000000000" pitchFamily="2" charset="2"/>
              </a:rPr>
              <a:t>?</a:t>
            </a:r>
            <a:endParaRPr lang="en-GB" sz="1500" b="1" dirty="0">
              <a:solidFill>
                <a:schemeClr val="bg1"/>
              </a:solidFill>
            </a:endParaRPr>
          </a:p>
        </p:txBody>
      </p:sp>
      <p:sp>
        <p:nvSpPr>
          <p:cNvPr id="18" name="TextBox 17"/>
          <p:cNvSpPr txBox="1"/>
          <p:nvPr/>
        </p:nvSpPr>
        <p:spPr>
          <a:xfrm>
            <a:off x="6563920" y="5868978"/>
            <a:ext cx="850595"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
        <p:nvSpPr>
          <p:cNvPr id="2" name="Title 1"/>
          <p:cNvSpPr>
            <a:spLocks noGrp="1"/>
          </p:cNvSpPr>
          <p:nvPr>
            <p:ph type="title"/>
          </p:nvPr>
        </p:nvSpPr>
        <p:spPr/>
        <p:txBody>
          <a:bodyPr>
            <a:normAutofit fontScale="90000"/>
          </a:bodyPr>
          <a:lstStyle/>
          <a:p>
            <a:endParaRPr lang="en-GB"/>
          </a:p>
        </p:txBody>
      </p:sp>
      <p:sp>
        <p:nvSpPr>
          <p:cNvPr id="19" name="Rectangle 18"/>
          <p:cNvSpPr/>
          <p:nvPr/>
        </p:nvSpPr>
        <p:spPr>
          <a:xfrm>
            <a:off x="774970" y="4187644"/>
            <a:ext cx="4315284" cy="276999"/>
          </a:xfrm>
          <a:prstGeom prst="rect">
            <a:avLst/>
          </a:prstGeom>
        </p:spPr>
        <p:txBody>
          <a:bodyPr wrap="none" lIns="0" tIns="0" rIns="0" bIns="0">
            <a:spAutoFit/>
          </a:bodyPr>
          <a:lstStyle/>
          <a:p>
            <a:pPr marL="285750" indent="-285750">
              <a:buClr>
                <a:schemeClr val="accent6">
                  <a:lumMod val="75000"/>
                </a:schemeClr>
              </a:buClr>
              <a:buSzPct val="80000"/>
              <a:buFont typeface="Arial" panose="020B0604020202020204" pitchFamily="34" charset="0"/>
              <a:buChar char="▲"/>
            </a:pPr>
            <a:r>
              <a:rPr lang="en-US" b="1" dirty="0" smtClean="0"/>
              <a:t>Figure </a:t>
            </a:r>
            <a:r>
              <a:rPr lang="en-US" b="1" dirty="0"/>
              <a:t>8.01 </a:t>
            </a:r>
            <a:r>
              <a:rPr lang="en-US" dirty="0"/>
              <a:t>- Rows, columns and cells.</a:t>
            </a:r>
            <a:endParaRPr lang="en-GB" dirty="0"/>
          </a:p>
        </p:txBody>
      </p:sp>
      <p:pic>
        <p:nvPicPr>
          <p:cNvPr id="21" name="Picture 2" descr="Image result for human nutrition"/>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100" r="5236"/>
          <a:stretch/>
        </p:blipFill>
        <p:spPr bwMode="auto">
          <a:xfrm>
            <a:off x="3610896" y="4813686"/>
            <a:ext cx="2583446" cy="167679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Image result for cd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4515" y="2642162"/>
            <a:ext cx="538395" cy="544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742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08 – </a:t>
            </a:r>
            <a:r>
              <a:rPr lang="en-US" sz="3600" dirty="0" smtClean="0"/>
              <a:t>Spreadsheets - </a:t>
            </a:r>
            <a:r>
              <a:rPr lang="en-IE" sz="3600" dirty="0" smtClean="0"/>
              <a:t>Syllabus Content</a:t>
            </a:r>
            <a:endParaRPr lang="en-GB" sz="3600" b="1" dirty="0" smtClean="0"/>
          </a:p>
        </p:txBody>
      </p:sp>
      <p:sp>
        <p:nvSpPr>
          <p:cNvPr id="34" name="Rectangle 33"/>
          <p:cNvSpPr/>
          <p:nvPr/>
        </p:nvSpPr>
        <p:spPr>
          <a:xfrm>
            <a:off x="179512" y="1124744"/>
            <a:ext cx="8712968" cy="5539978"/>
          </a:xfrm>
          <a:prstGeom prst="rect">
            <a:avLst/>
          </a:prstGeom>
        </p:spPr>
        <p:txBody>
          <a:bodyPr wrap="square">
            <a:spAutoFit/>
          </a:bodyPr>
          <a:lstStyle/>
          <a:p>
            <a:pPr>
              <a:buClr>
                <a:srgbClr val="0070C0"/>
              </a:buClr>
            </a:pPr>
            <a:r>
              <a:rPr lang="en-US" sz="1180" dirty="0" smtClean="0"/>
              <a:t>Candidates </a:t>
            </a:r>
            <a:r>
              <a:rPr lang="en-US" sz="1180" dirty="0"/>
              <a:t>should be able to:</a:t>
            </a:r>
          </a:p>
          <a:p>
            <a:pPr marL="268288" indent="-268288">
              <a:buClr>
                <a:srgbClr val="0070C0"/>
              </a:buClr>
              <a:buFont typeface="Wingdings 3" panose="05040102010807070707" pitchFamily="18" charset="2"/>
              <a:buChar char=""/>
            </a:pPr>
            <a:r>
              <a:rPr lang="en-US" sz="1180" dirty="0"/>
              <a:t>8.1 Create a spreadsheet</a:t>
            </a:r>
          </a:p>
          <a:p>
            <a:pPr marL="268288" indent="-268288">
              <a:buClr>
                <a:srgbClr val="0070C0"/>
              </a:buClr>
              <a:buFont typeface="Wingdings 3" panose="05040102010807070707" pitchFamily="18" charset="2"/>
              <a:buChar char=""/>
            </a:pPr>
            <a:r>
              <a:rPr lang="en-US" sz="1180" b="1" dirty="0" smtClean="0"/>
              <a:t>create </a:t>
            </a:r>
            <a:r>
              <a:rPr lang="en-US" sz="1180" b="1" dirty="0"/>
              <a:t>structure</a:t>
            </a:r>
          </a:p>
          <a:p>
            <a:pPr marL="536575" indent="-269875">
              <a:buClr>
                <a:srgbClr val="0070C0"/>
              </a:buClr>
              <a:buFont typeface="Wingdings" panose="05000000000000000000" pitchFamily="2" charset="2"/>
              <a:buChar char="§"/>
            </a:pPr>
            <a:r>
              <a:rPr lang="en-US" sz="1180" dirty="0" smtClean="0"/>
              <a:t>explain </a:t>
            </a:r>
            <a:r>
              <a:rPr lang="en-US" sz="1180" dirty="0"/>
              <a:t>the purpose of cells, rows, columns, ranges, worksheets and multiple worksheets in a </a:t>
            </a:r>
            <a:r>
              <a:rPr lang="en-US" sz="1180" dirty="0" smtClean="0"/>
              <a:t>single data </a:t>
            </a:r>
            <a:r>
              <a:rPr lang="en-US" sz="1180" dirty="0"/>
              <a:t>file</a:t>
            </a:r>
          </a:p>
          <a:p>
            <a:pPr marL="536575" indent="-269875">
              <a:buClr>
                <a:srgbClr val="0070C0"/>
              </a:buClr>
              <a:buFont typeface="Wingdings" panose="05000000000000000000" pitchFamily="2" charset="2"/>
              <a:buChar char="§"/>
            </a:pPr>
            <a:r>
              <a:rPr lang="en-US" sz="1180" dirty="0" smtClean="0"/>
              <a:t>insert </a:t>
            </a:r>
            <a:r>
              <a:rPr lang="en-US" sz="1180" dirty="0"/>
              <a:t>a row and a column, delete a row and a column, resize a row and a column, hide a row and </a:t>
            </a:r>
            <a:r>
              <a:rPr lang="en-US" sz="1180" dirty="0" smtClean="0"/>
              <a:t>a column</a:t>
            </a:r>
            <a:endParaRPr lang="en-US" sz="1180" dirty="0"/>
          </a:p>
          <a:p>
            <a:pPr marL="536575" indent="-269875">
              <a:buClr>
                <a:srgbClr val="0070C0"/>
              </a:buClr>
              <a:buFont typeface="Wingdings" panose="05000000000000000000" pitchFamily="2" charset="2"/>
              <a:buChar char="§"/>
            </a:pPr>
            <a:r>
              <a:rPr lang="en-US" sz="1180" dirty="0" smtClean="0"/>
              <a:t>manipulate </a:t>
            </a:r>
            <a:r>
              <a:rPr lang="en-US" sz="1180" dirty="0"/>
              <a:t>cells and their content (including: date and time functions; extracting numeric </a:t>
            </a:r>
            <a:r>
              <a:rPr lang="en-US" sz="1180" dirty="0" smtClean="0"/>
              <a:t>values from </a:t>
            </a:r>
            <a:r>
              <a:rPr lang="en-US" sz="1180" dirty="0"/>
              <a:t>strings, concatenating cell content, protecting: cells, rows, columns, worksheets and </a:t>
            </a:r>
            <a:r>
              <a:rPr lang="en-US" sz="1180" dirty="0" smtClean="0"/>
              <a:t>multiple worksheets </a:t>
            </a:r>
            <a:r>
              <a:rPr lang="en-US" sz="1180" dirty="0"/>
              <a:t>in a single data file)</a:t>
            </a:r>
          </a:p>
          <a:p>
            <a:pPr marL="536575" indent="-269875">
              <a:buClr>
                <a:srgbClr val="0070C0"/>
              </a:buClr>
              <a:buFont typeface="Wingdings" panose="05000000000000000000" pitchFamily="2" charset="2"/>
              <a:buChar char="§"/>
            </a:pPr>
            <a:r>
              <a:rPr lang="en-US" sz="1180" dirty="0" smtClean="0"/>
              <a:t>adjust </a:t>
            </a:r>
            <a:r>
              <a:rPr lang="en-US" sz="1180" dirty="0"/>
              <a:t>cell, row and column width and height</a:t>
            </a:r>
          </a:p>
          <a:p>
            <a:pPr marL="536575" indent="-269875">
              <a:buClr>
                <a:srgbClr val="0070C0"/>
              </a:buClr>
              <a:buFont typeface="Wingdings" panose="05000000000000000000" pitchFamily="2" charset="2"/>
              <a:buChar char="§"/>
            </a:pPr>
            <a:r>
              <a:rPr lang="en-US" sz="1180" dirty="0" smtClean="0"/>
              <a:t>freezing </a:t>
            </a:r>
            <a:r>
              <a:rPr lang="en-US" sz="1180" dirty="0"/>
              <a:t>panes and windows</a:t>
            </a:r>
          </a:p>
          <a:p>
            <a:pPr marL="268288" indent="-268288">
              <a:buClr>
                <a:srgbClr val="0070C0"/>
              </a:buClr>
              <a:buFont typeface="Wingdings 3" panose="05040102010807070707" pitchFamily="18" charset="2"/>
              <a:buChar char=""/>
            </a:pPr>
            <a:r>
              <a:rPr lang="en-US" sz="1180" b="1" dirty="0" smtClean="0"/>
              <a:t>create </a:t>
            </a:r>
            <a:r>
              <a:rPr lang="en-US" sz="1180" b="1" dirty="0"/>
              <a:t>formatting</a:t>
            </a:r>
          </a:p>
          <a:p>
            <a:pPr marL="536575" indent="-269875">
              <a:buClr>
                <a:srgbClr val="0070C0"/>
              </a:buClr>
              <a:buFont typeface="Wingdings" panose="05000000000000000000" pitchFamily="2" charset="2"/>
              <a:buChar char="§"/>
            </a:pPr>
            <a:r>
              <a:rPr lang="en-US" sz="1180" dirty="0" smtClean="0"/>
              <a:t>format </a:t>
            </a:r>
            <a:r>
              <a:rPr lang="en-US" sz="1180" dirty="0"/>
              <a:t>cells (including: date, time, text, numeric, currency, percentage, fractions, text </a:t>
            </a:r>
            <a:r>
              <a:rPr lang="en-US" sz="1180" dirty="0" smtClean="0"/>
              <a:t>orientation, alignment</a:t>
            </a:r>
            <a:r>
              <a:rPr lang="en-US" sz="1180" dirty="0"/>
              <a:t>, conditional formatting)</a:t>
            </a:r>
          </a:p>
          <a:p>
            <a:pPr marL="536575" indent="-269875">
              <a:buClr>
                <a:srgbClr val="0070C0"/>
              </a:buClr>
              <a:buFont typeface="Wingdings" panose="05000000000000000000" pitchFamily="2" charset="2"/>
              <a:buChar char="§"/>
            </a:pPr>
            <a:r>
              <a:rPr lang="en-US" sz="1180" dirty="0" smtClean="0"/>
              <a:t>format </a:t>
            </a:r>
            <a:r>
              <a:rPr lang="en-US" sz="1180" dirty="0"/>
              <a:t>cell emphasis (including: colour, shading, merge, borders, comments)</a:t>
            </a:r>
          </a:p>
          <a:p>
            <a:pPr marL="536575" indent="-269875">
              <a:buClr>
                <a:srgbClr val="0070C0"/>
              </a:buClr>
              <a:buFont typeface="Wingdings" panose="05000000000000000000" pitchFamily="2" charset="2"/>
              <a:buChar char="§"/>
            </a:pPr>
            <a:r>
              <a:rPr lang="en-US" sz="1180" dirty="0" smtClean="0"/>
              <a:t>format </a:t>
            </a:r>
            <a:r>
              <a:rPr lang="en-US" sz="1180" dirty="0"/>
              <a:t>page (including: page setup, fit to page, margins, header, footer)</a:t>
            </a:r>
          </a:p>
          <a:p>
            <a:pPr marL="268288" indent="-268288">
              <a:buClr>
                <a:srgbClr val="0070C0"/>
              </a:buClr>
              <a:buFont typeface="Wingdings 3" panose="05040102010807070707" pitchFamily="18" charset="2"/>
              <a:buChar char=""/>
            </a:pPr>
            <a:r>
              <a:rPr lang="en-US" sz="1180" b="1" dirty="0" smtClean="0"/>
              <a:t>create </a:t>
            </a:r>
            <a:r>
              <a:rPr lang="en-US" sz="1180" b="1" dirty="0"/>
              <a:t>formulae and functions</a:t>
            </a:r>
          </a:p>
          <a:p>
            <a:pPr marL="536575" indent="-269875">
              <a:buClr>
                <a:srgbClr val="0070C0"/>
              </a:buClr>
              <a:buFont typeface="Wingdings" panose="05000000000000000000" pitchFamily="2" charset="2"/>
              <a:buChar char="§"/>
            </a:pPr>
            <a:r>
              <a:rPr lang="en-US" sz="1180" dirty="0" smtClean="0"/>
              <a:t>explain </a:t>
            </a:r>
            <a:r>
              <a:rPr lang="en-US" sz="1180" dirty="0"/>
              <a:t>the difference between a formula and a function</a:t>
            </a:r>
          </a:p>
          <a:p>
            <a:pPr marL="536575" indent="-269875">
              <a:buClr>
                <a:srgbClr val="0070C0"/>
              </a:buClr>
              <a:buFont typeface="Wingdings" panose="05000000000000000000" pitchFamily="2" charset="2"/>
              <a:buChar char="§"/>
            </a:pPr>
            <a:r>
              <a:rPr lang="en-US" sz="1180" dirty="0" smtClean="0"/>
              <a:t>use </a:t>
            </a:r>
            <a:r>
              <a:rPr lang="en-US" sz="1180" dirty="0"/>
              <a:t>formulae (including: add, subtract, multiply, divide, indices)</a:t>
            </a:r>
          </a:p>
          <a:p>
            <a:pPr marL="536575" indent="-269875">
              <a:buClr>
                <a:srgbClr val="0070C0"/>
              </a:buClr>
              <a:buFont typeface="Wingdings" panose="05000000000000000000" pitchFamily="2" charset="2"/>
              <a:buChar char="§"/>
            </a:pPr>
            <a:r>
              <a:rPr lang="en-US" sz="1180" dirty="0" smtClean="0"/>
              <a:t>use </a:t>
            </a:r>
            <a:r>
              <a:rPr lang="en-US" sz="1180" dirty="0"/>
              <a:t>absolute reference, relative reference, nested formulae, named cells, named ranges</a:t>
            </a:r>
          </a:p>
          <a:p>
            <a:pPr marL="536575" indent="-269875">
              <a:buClr>
                <a:srgbClr val="0070C0"/>
              </a:buClr>
              <a:buFont typeface="Wingdings" panose="05000000000000000000" pitchFamily="2" charset="2"/>
              <a:buChar char="§"/>
            </a:pPr>
            <a:r>
              <a:rPr lang="en-US" sz="1180" dirty="0" smtClean="0"/>
              <a:t>explain </a:t>
            </a:r>
            <a:r>
              <a:rPr lang="en-US" sz="1180" dirty="0"/>
              <a:t>why absolute and relative referencing are used</a:t>
            </a:r>
          </a:p>
          <a:p>
            <a:pPr marL="536575" indent="-269875">
              <a:buClr>
                <a:srgbClr val="0070C0"/>
              </a:buClr>
              <a:buFont typeface="Wingdings" panose="05000000000000000000" pitchFamily="2" charset="2"/>
              <a:buChar char="§"/>
            </a:pPr>
            <a:r>
              <a:rPr lang="en-US" sz="1180" dirty="0" smtClean="0"/>
              <a:t>use </a:t>
            </a:r>
            <a:r>
              <a:rPr lang="en-US" sz="1180" dirty="0"/>
              <a:t>functions (including: sum, average, minimum, maximum, integer, rounding, counting, </a:t>
            </a:r>
            <a:r>
              <a:rPr lang="en-US" sz="1180" dirty="0" smtClean="0"/>
              <a:t>IF, nested </a:t>
            </a:r>
            <a:r>
              <a:rPr lang="en-US" sz="1180" dirty="0"/>
              <a:t>IF, lookup (including: vertical, horizontal), INDEX/MATCH, conditional formulae to </a:t>
            </a:r>
            <a:r>
              <a:rPr lang="en-US" sz="1180" dirty="0" smtClean="0"/>
              <a:t>include counting</a:t>
            </a:r>
            <a:r>
              <a:rPr lang="en-US" sz="1180" dirty="0"/>
              <a:t>, sum, average)</a:t>
            </a:r>
          </a:p>
          <a:p>
            <a:pPr marL="268288" indent="-268288">
              <a:buClr>
                <a:srgbClr val="0070C0"/>
              </a:buClr>
              <a:buFont typeface="Wingdings 3" panose="05040102010807070707" pitchFamily="18" charset="2"/>
              <a:buChar char=""/>
            </a:pPr>
            <a:r>
              <a:rPr lang="en-US" sz="1180" dirty="0" smtClean="0"/>
              <a:t>use </a:t>
            </a:r>
            <a:r>
              <a:rPr lang="en-US" sz="1180" dirty="0"/>
              <a:t>validation rules (see 1.5)</a:t>
            </a:r>
          </a:p>
          <a:p>
            <a:pPr marL="268288" indent="-268288">
              <a:buClr>
                <a:srgbClr val="0070C0"/>
              </a:buClr>
              <a:buFont typeface="Wingdings 3" panose="05040102010807070707" pitchFamily="18" charset="2"/>
              <a:buChar char=""/>
            </a:pPr>
            <a:r>
              <a:rPr lang="en-US" sz="1180" dirty="0" smtClean="0"/>
              <a:t>test </a:t>
            </a:r>
            <a:r>
              <a:rPr lang="en-US" sz="1180" dirty="0"/>
              <a:t>validation applied to a </a:t>
            </a:r>
            <a:r>
              <a:rPr lang="en-US" sz="1180" dirty="0" smtClean="0"/>
              <a:t>spreadsheet</a:t>
            </a:r>
          </a:p>
          <a:p>
            <a:pPr marL="268288" indent="-268288">
              <a:buClr>
                <a:srgbClr val="0070C0"/>
              </a:buClr>
              <a:buFont typeface="Wingdings 3" panose="05040102010807070707" pitchFamily="18" charset="2"/>
              <a:buChar char=""/>
            </a:pPr>
            <a:r>
              <a:rPr lang="en-US" sz="1180" dirty="0" smtClean="0"/>
              <a:t>test </a:t>
            </a:r>
            <a:r>
              <a:rPr lang="en-US" sz="1180" dirty="0"/>
              <a:t>a spreadsheet model and evaluate the effectiveness of test plans for a spreadsheet model</a:t>
            </a:r>
          </a:p>
          <a:p>
            <a:pPr marL="268288" indent="-268288">
              <a:buClr>
                <a:srgbClr val="0070C0"/>
              </a:buClr>
              <a:buFont typeface="Wingdings 3" panose="05040102010807070707" pitchFamily="18" charset="2"/>
              <a:buChar char=""/>
            </a:pPr>
            <a:r>
              <a:rPr lang="en-US" sz="1180" dirty="0" smtClean="0"/>
              <a:t>verify </a:t>
            </a:r>
            <a:r>
              <a:rPr lang="en-US" sz="1180" dirty="0"/>
              <a:t>and validate data entry</a:t>
            </a:r>
          </a:p>
          <a:p>
            <a:pPr marL="268288" indent="-268288">
              <a:buClr>
                <a:srgbClr val="0070C0"/>
              </a:buClr>
              <a:buFont typeface="Wingdings 3" panose="05040102010807070707" pitchFamily="18" charset="2"/>
              <a:buChar char=""/>
            </a:pPr>
            <a:r>
              <a:rPr lang="en-US" sz="1180" b="1" dirty="0" smtClean="0"/>
              <a:t>extract </a:t>
            </a:r>
            <a:r>
              <a:rPr lang="en-US" sz="1180" b="1" dirty="0"/>
              <a:t>data</a:t>
            </a:r>
          </a:p>
          <a:p>
            <a:pPr marL="536575" indent="-269875">
              <a:buClr>
                <a:srgbClr val="0070C0"/>
              </a:buClr>
              <a:buFont typeface="Wingdings" panose="05000000000000000000" pitchFamily="2" charset="2"/>
              <a:buChar char="§"/>
            </a:pPr>
            <a:r>
              <a:rPr lang="en-US" sz="1180" dirty="0" smtClean="0"/>
              <a:t>search </a:t>
            </a:r>
            <a:r>
              <a:rPr lang="en-US" sz="1180" dirty="0"/>
              <a:t>using: text, numeric, date, time, Boolean operators (AND, OR, NOT), ., ,, =, .=, </a:t>
            </a:r>
            <a:r>
              <a:rPr lang="en-US" sz="1180" dirty="0" smtClean="0"/>
              <a:t>,=, contains</a:t>
            </a:r>
            <a:r>
              <a:rPr lang="en-US" sz="1180" dirty="0"/>
              <a:t>, starts with, ends with</a:t>
            </a:r>
          </a:p>
          <a:p>
            <a:pPr marL="268288" indent="-268288">
              <a:buClr>
                <a:srgbClr val="0070C0"/>
              </a:buClr>
              <a:buFont typeface="Wingdings 3" panose="05040102010807070707" pitchFamily="18" charset="2"/>
              <a:buChar char=""/>
            </a:pPr>
            <a:r>
              <a:rPr lang="en-US" sz="1180" dirty="0" smtClean="0"/>
              <a:t>sort </a:t>
            </a:r>
            <a:r>
              <a:rPr lang="en-US" sz="1180" dirty="0"/>
              <a:t>data (including: ascending, descending) on multiple columns</a:t>
            </a:r>
          </a:p>
          <a:p>
            <a:pPr marL="268288" indent="-268288">
              <a:buClr>
                <a:srgbClr val="0070C0"/>
              </a:buClr>
              <a:buFont typeface="Wingdings 3" panose="05040102010807070707" pitchFamily="18" charset="2"/>
              <a:buChar char=""/>
            </a:pPr>
            <a:r>
              <a:rPr lang="en-US" sz="1180" dirty="0" smtClean="0"/>
              <a:t>import </a:t>
            </a:r>
            <a:r>
              <a:rPr lang="en-US" sz="1180" dirty="0"/>
              <a:t>and export data (including: .csv, .txt, .rtf, graphs and charts)</a:t>
            </a:r>
          </a:p>
          <a:p>
            <a:pPr marL="268288" indent="-268288">
              <a:buClr>
                <a:srgbClr val="0070C0"/>
              </a:buClr>
              <a:buFont typeface="Wingdings 3" panose="05040102010807070707" pitchFamily="18" charset="2"/>
              <a:buChar char=""/>
            </a:pPr>
            <a:r>
              <a:rPr lang="en-US" sz="1180" dirty="0" err="1" smtClean="0"/>
              <a:t>summarise</a:t>
            </a:r>
            <a:r>
              <a:rPr lang="en-US" sz="1180" dirty="0" smtClean="0"/>
              <a:t> </a:t>
            </a:r>
            <a:r>
              <a:rPr lang="en-US" sz="1180" dirty="0"/>
              <a:t>and display data using pivot tables and pivot </a:t>
            </a:r>
            <a:r>
              <a:rPr lang="en-US" sz="1180" dirty="0" smtClean="0"/>
              <a:t>charts</a:t>
            </a:r>
            <a:endParaRPr lang="en-US" sz="1180" dirty="0"/>
          </a:p>
        </p:txBody>
      </p:sp>
    </p:spTree>
    <p:extLst>
      <p:ext uri="{BB962C8B-B14F-4D97-AF65-F5344CB8AC3E}">
        <p14:creationId xmlns:p14="http://schemas.microsoft.com/office/powerpoint/2010/main" val="2677593854"/>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47906</TotalTime>
  <Words>3041</Words>
  <Application>Microsoft Office PowerPoint</Application>
  <PresentationFormat>On-screen Show (4:3)</PresentationFormat>
  <Paragraphs>470</Paragraphs>
  <Slides>25</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Calibri</vt:lpstr>
      <vt:lpstr>Lucida Sans Unicode</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08 – Spreadsheets - Syllabus Content</vt:lpstr>
      <vt:lpstr>08 – Spreadsheets - Syllabus Content</vt:lpstr>
      <vt:lpstr>08 – Spreadsheets – Learning Objectives</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08.1 – Create a Spreadsheet</vt:lpstr>
      <vt:lpstr>PowerPoint Presentation</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08 – Spreadsheets</cp:keywords>
  <cp:lastModifiedBy>Stephen Rafferty</cp:lastModifiedBy>
  <cp:revision>1700</cp:revision>
  <cp:lastPrinted>2014-01-22T18:25:48Z</cp:lastPrinted>
  <dcterms:created xsi:type="dcterms:W3CDTF">2008-03-12T11:01:44Z</dcterms:created>
  <dcterms:modified xsi:type="dcterms:W3CDTF">2018-08-02T08:57:43Z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